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2.xml" ContentType="application/vnd.openxmlformats-officedocument.presentationml.tags+xml"/>
  <Override PartName="/ppt/notesSlides/notesSlide2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drawings/drawing1.xml" ContentType="application/vnd.openxmlformats-officedocument.drawingml.chartshapes+xml"/>
  <Override PartName="/ppt/charts/chart10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2.xml" ContentType="application/vnd.openxmlformats-officedocument.drawingml.chartshapes+xml"/>
  <Override PartName="/ppt/charts/chart11.xml" ContentType="application/vnd.openxmlformats-officedocument.drawingml.chart+xml"/>
  <Override PartName="/ppt/drawings/drawing3.xml" ContentType="application/vnd.openxmlformats-officedocument.drawingml.chartshape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rts/chart12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42.xml" ContentType="application/vnd.openxmlformats-officedocument.presentationml.notesSlide+xml"/>
  <Override PartName="/ppt/charts/chart13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43.xml" ContentType="application/vnd.openxmlformats-officedocument.presentationml.notesSlide+xml"/>
  <Override PartName="/ppt/charts/chart14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77"/>
  </p:notesMasterIdLst>
  <p:handoutMasterIdLst>
    <p:handoutMasterId r:id="rId78"/>
  </p:handoutMasterIdLst>
  <p:sldIdLst>
    <p:sldId id="818" r:id="rId3"/>
    <p:sldId id="1814" r:id="rId4"/>
    <p:sldId id="1661" r:id="rId5"/>
    <p:sldId id="1701" r:id="rId6"/>
    <p:sldId id="1702" r:id="rId7"/>
    <p:sldId id="1703" r:id="rId8"/>
    <p:sldId id="576" r:id="rId9"/>
    <p:sldId id="1439" r:id="rId10"/>
    <p:sldId id="583" r:id="rId11"/>
    <p:sldId id="2243" r:id="rId12"/>
    <p:sldId id="2784" r:id="rId13"/>
    <p:sldId id="2275" r:id="rId14"/>
    <p:sldId id="2751" r:id="rId15"/>
    <p:sldId id="2752" r:id="rId16"/>
    <p:sldId id="2172" r:id="rId17"/>
    <p:sldId id="2767" r:id="rId18"/>
    <p:sldId id="2755" r:id="rId19"/>
    <p:sldId id="2756" r:id="rId20"/>
    <p:sldId id="2782" r:id="rId21"/>
    <p:sldId id="2431" r:id="rId22"/>
    <p:sldId id="2760" r:id="rId23"/>
    <p:sldId id="2766" r:id="rId24"/>
    <p:sldId id="2765" r:id="rId25"/>
    <p:sldId id="2764" r:id="rId26"/>
    <p:sldId id="2768" r:id="rId27"/>
    <p:sldId id="2786" r:id="rId28"/>
    <p:sldId id="264" r:id="rId29"/>
    <p:sldId id="2763" r:id="rId30"/>
    <p:sldId id="2762" r:id="rId31"/>
    <p:sldId id="2761" r:id="rId32"/>
    <p:sldId id="2788" r:id="rId33"/>
    <p:sldId id="2789" r:id="rId34"/>
    <p:sldId id="2790" r:id="rId35"/>
    <p:sldId id="2796" r:id="rId36"/>
    <p:sldId id="2792" r:id="rId37"/>
    <p:sldId id="2799" r:id="rId38"/>
    <p:sldId id="802" r:id="rId39"/>
    <p:sldId id="849" r:id="rId40"/>
    <p:sldId id="820" r:id="rId41"/>
    <p:sldId id="822" r:id="rId42"/>
    <p:sldId id="823" r:id="rId43"/>
    <p:sldId id="824" r:id="rId44"/>
    <p:sldId id="843" r:id="rId45"/>
    <p:sldId id="844" r:id="rId46"/>
    <p:sldId id="879" r:id="rId47"/>
    <p:sldId id="2143" r:id="rId48"/>
    <p:sldId id="2184" r:id="rId49"/>
    <p:sldId id="2179" r:id="rId50"/>
    <p:sldId id="1606" r:id="rId51"/>
    <p:sldId id="1607" r:id="rId52"/>
    <p:sldId id="1595" r:id="rId53"/>
    <p:sldId id="1617" r:id="rId54"/>
    <p:sldId id="1618" r:id="rId55"/>
    <p:sldId id="2173" r:id="rId56"/>
    <p:sldId id="2174" r:id="rId57"/>
    <p:sldId id="1176" r:id="rId58"/>
    <p:sldId id="1174" r:id="rId59"/>
    <p:sldId id="803" r:id="rId60"/>
    <p:sldId id="446" r:id="rId61"/>
    <p:sldId id="617" r:id="rId62"/>
    <p:sldId id="618" r:id="rId63"/>
    <p:sldId id="620" r:id="rId64"/>
    <p:sldId id="619" r:id="rId65"/>
    <p:sldId id="612" r:id="rId66"/>
    <p:sldId id="609" r:id="rId67"/>
    <p:sldId id="813" r:id="rId68"/>
    <p:sldId id="2280" r:id="rId69"/>
    <p:sldId id="828" r:id="rId70"/>
    <p:sldId id="256" r:id="rId71"/>
    <p:sldId id="374" r:id="rId72"/>
    <p:sldId id="1212" r:id="rId73"/>
    <p:sldId id="1214" r:id="rId74"/>
    <p:sldId id="1213" r:id="rId75"/>
    <p:sldId id="1518" r:id="rId76"/>
  </p:sldIdLst>
  <p:sldSz cx="12192000" cy="6858000"/>
  <p:notesSz cx="6761163" cy="99425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2" userDrawn="1">
          <p15:clr>
            <a:srgbClr val="A4A3A4"/>
          </p15:clr>
        </p15:guide>
        <p15:guide id="2" pos="213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shant Dalal/GURGAON/ZFCL" initials="ND" lastIdx="2" clrIdx="0">
    <p:extLst>
      <p:ext uri="{19B8F6BF-5375-455C-9EA6-DF929625EA0E}">
        <p15:presenceInfo xmlns:p15="http://schemas.microsoft.com/office/powerpoint/2012/main" userId="S-1-5-21-1236789941-99463750-1239030132-2207" providerId="AD"/>
      </p:ext>
    </p:extLst>
  </p:cmAuthor>
  <p:cmAuthor id="2" name="HP" initials="H" lastIdx="1" clrIdx="1">
    <p:extLst>
      <p:ext uri="{19B8F6BF-5375-455C-9EA6-DF929625EA0E}">
        <p15:presenceInfo xmlns:p15="http://schemas.microsoft.com/office/powerpoint/2012/main" userId="HP" providerId="None"/>
      </p:ext>
    </p:extLst>
  </p:cmAuthor>
  <p:cmAuthor id="3" name="IT-ZUARI" initials="I" lastIdx="2" clrIdx="2"/>
  <p:cmAuthor id="4" name="HP-57" initials="H" lastIdx="1" clrIdx="3">
    <p:extLst>
      <p:ext uri="{19B8F6BF-5375-455C-9EA6-DF929625EA0E}">
        <p15:presenceInfo xmlns:p15="http://schemas.microsoft.com/office/powerpoint/2012/main" userId="HP-57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E9EDF4"/>
    <a:srgbClr val="D0D8E8"/>
    <a:srgbClr val="FFFF66"/>
    <a:srgbClr val="009A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2" autoAdjust="0"/>
    <p:restoredTop sz="94660"/>
  </p:normalViewPr>
  <p:slideViewPr>
    <p:cSldViewPr snapToGrid="0">
      <p:cViewPr varScale="1">
        <p:scale>
          <a:sx n="69" d="100"/>
          <a:sy n="69" d="100"/>
        </p:scale>
        <p:origin x="55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32"/>
        <p:guide pos="213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handoutMaster" Target="handoutMasters/handoutMaster1.xml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2.xml"/></Relationships>
</file>

<file path=ppt/charts/_rels/chart1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package" Target="../embeddings/Microsoft_Excel_Worksheet12.xlsx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unwar.singh\Desktop\Monday%20Meeting\monday%20Meeting\New%20Microsoft%20Excel%20Worksheet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unwar.singh\Desktop\Monday%20Meeting\monday%20Meeting\New%20Microsoft%20Excel%20Worksheet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unwar.singh\Desktop\Monday%20Meeting\monday%20Meeting\New%20Microsoft%20Excel%20Worksheet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10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726357439895512E-2"/>
          <c:y val="9.6148009514990501E-2"/>
          <c:w val="0.94527364256010449"/>
          <c:h val="0.8261666720306292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POL IN BAGASSE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This Week</c:v>
                </c:pt>
                <c:pt idx="1">
                  <c:v>Last Week</c:v>
                </c:pt>
                <c:pt idx="2">
                  <c:v>Till Date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0.49</c:v>
                </c:pt>
                <c:pt idx="1">
                  <c:v>0.49</c:v>
                </c:pt>
                <c:pt idx="2">
                  <c:v>0.49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A6-4488-8C0A-6C3CF6BC33B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POL IN F CAKE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This Week</c:v>
                </c:pt>
                <c:pt idx="1">
                  <c:v>Last Week</c:v>
                </c:pt>
                <c:pt idx="2">
                  <c:v>Till Date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0.05</c:v>
                </c:pt>
                <c:pt idx="1">
                  <c:v>7.0000000000000007E-2</c:v>
                </c:pt>
                <c:pt idx="2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1A6-4488-8C0A-6C3CF6BC33B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POL IN F MOL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This Week</c:v>
                </c:pt>
                <c:pt idx="1">
                  <c:v>Last Week</c:v>
                </c:pt>
                <c:pt idx="2">
                  <c:v>Till Date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2.58</c:v>
                </c:pt>
                <c:pt idx="1">
                  <c:v>2.8</c:v>
                </c:pt>
                <c:pt idx="2">
                  <c:v>1.68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1A6-4488-8C0A-6C3CF6BC33B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UNKNOWN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This Week</c:v>
                </c:pt>
                <c:pt idx="1">
                  <c:v>Last Week</c:v>
                </c:pt>
                <c:pt idx="2">
                  <c:v>Till Date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0.06</c:v>
                </c:pt>
                <c:pt idx="1">
                  <c:v>0.06</c:v>
                </c:pt>
                <c:pt idx="2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1A6-4488-8C0A-6C3CF6BC33B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563182591"/>
        <c:axId val="1563184511"/>
      </c:barChart>
      <c:catAx>
        <c:axId val="15631825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1563184511"/>
        <c:crosses val="autoZero"/>
        <c:auto val="1"/>
        <c:lblAlgn val="ctr"/>
        <c:lblOffset val="100"/>
        <c:noMultiLvlLbl val="0"/>
      </c:catAx>
      <c:valAx>
        <c:axId val="15631845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631825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1" u="none" strike="noStrike" kern="1200" baseline="0">
              <a:solidFill>
                <a:schemeClr val="tx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471239548664664"/>
          <c:y val="0.13291792122127497"/>
          <c:w val="0.8441260924858619"/>
          <c:h val="0.71590233410934201"/>
        </c:manualLayout>
      </c:layout>
      <c:areaChart>
        <c:grouping val="standard"/>
        <c:varyColors val="0"/>
        <c:ser>
          <c:idx val="0"/>
          <c:order val="0"/>
          <c:spPr>
            <a:solidFill>
              <a:srgbClr val="92D050"/>
            </a:solidFill>
            <a:ln>
              <a:noFill/>
            </a:ln>
            <a:effectLst/>
          </c:spPr>
          <c:cat>
            <c:numRef>
              <c:f>Graph!$B$3:$H$3</c:f>
              <c:numCache>
                <c:formatCode>d\-mmm</c:formatCode>
                <c:ptCount val="7"/>
                <c:pt idx="0">
                  <c:v>45668</c:v>
                </c:pt>
                <c:pt idx="1">
                  <c:v>45669</c:v>
                </c:pt>
                <c:pt idx="2">
                  <c:v>45670</c:v>
                </c:pt>
                <c:pt idx="3">
                  <c:v>45671</c:v>
                </c:pt>
                <c:pt idx="4">
                  <c:v>45672</c:v>
                </c:pt>
                <c:pt idx="5">
                  <c:v>45673</c:v>
                </c:pt>
                <c:pt idx="6">
                  <c:v>45674</c:v>
                </c:pt>
              </c:numCache>
            </c:numRef>
          </c:cat>
          <c:val>
            <c:numRef>
              <c:f>Graph!$B$6:$H$6</c:f>
              <c:numCache>
                <c:formatCode>0</c:formatCode>
                <c:ptCount val="7"/>
                <c:pt idx="0">
                  <c:v>2763.5383510826418</c:v>
                </c:pt>
                <c:pt idx="1">
                  <c:v>2764.2322896508085</c:v>
                </c:pt>
                <c:pt idx="2">
                  <c:v>2752.1475815409481</c:v>
                </c:pt>
                <c:pt idx="3">
                  <c:v>2766.1335709090581</c:v>
                </c:pt>
                <c:pt idx="4">
                  <c:v>2753.7131583249416</c:v>
                </c:pt>
                <c:pt idx="5">
                  <c:v>2783.5581575941555</c:v>
                </c:pt>
                <c:pt idx="6">
                  <c:v>2801.2873754148209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D7-4A28-9E96-2A0EB45A8D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7580552"/>
        <c:axId val="157580944"/>
      </c:areaChart>
      <c:dateAx>
        <c:axId val="157580552"/>
        <c:scaling>
          <c:orientation val="minMax"/>
        </c:scaling>
        <c:delete val="0"/>
        <c:axPos val="b"/>
        <c:numFmt formatCode="d\-mmm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580944"/>
        <c:crosses val="autoZero"/>
        <c:auto val="1"/>
        <c:lblOffset val="100"/>
        <c:baseTimeUnit val="days"/>
      </c:dateAx>
      <c:valAx>
        <c:axId val="157580944"/>
        <c:scaling>
          <c:orientation val="minMax"/>
          <c:max val="2801"/>
          <c:min val="2601"/>
        </c:scaling>
        <c:delete val="0"/>
        <c:axPos val="l"/>
        <c:majorGridlines>
          <c:spPr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580552"/>
        <c:crosses val="autoZero"/>
        <c:crossBetween val="midCat"/>
        <c:majorUnit val="40"/>
      </c:valAx>
      <c:spPr>
        <a:noFill/>
        <a:ln>
          <a:solidFill>
            <a:sysClr val="windowText" lastClr="000000"/>
          </a:solidFill>
        </a:ln>
        <a:effectLst/>
      </c:spPr>
    </c:plotArea>
    <c:plotVisOnly val="1"/>
    <c:dispBlanksAs val="zero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Graph!$A$4</c:f>
              <c:strCache>
                <c:ptCount val="1"/>
                <c:pt idx="0">
                  <c:v>Cane Crushed</c:v>
                </c:pt>
              </c:strCache>
            </c:strRef>
          </c:tx>
          <c:spPr>
            <a:solidFill>
              <a:srgbClr val="FF66FF"/>
            </a:solidFill>
          </c:spPr>
          <c:cat>
            <c:numRef>
              <c:f>Graph!$B$3:$H$3</c:f>
              <c:numCache>
                <c:formatCode>d\-mmm</c:formatCode>
                <c:ptCount val="7"/>
                <c:pt idx="0">
                  <c:v>45668</c:v>
                </c:pt>
                <c:pt idx="1">
                  <c:v>45669</c:v>
                </c:pt>
                <c:pt idx="2">
                  <c:v>45670</c:v>
                </c:pt>
                <c:pt idx="3">
                  <c:v>45671</c:v>
                </c:pt>
                <c:pt idx="4">
                  <c:v>45672</c:v>
                </c:pt>
                <c:pt idx="5">
                  <c:v>45673</c:v>
                </c:pt>
                <c:pt idx="6">
                  <c:v>45674</c:v>
                </c:pt>
              </c:numCache>
            </c:numRef>
          </c:cat>
          <c:val>
            <c:numRef>
              <c:f>Graph!$B$4:$H$4</c:f>
              <c:numCache>
                <c:formatCode>General</c:formatCode>
                <c:ptCount val="7"/>
                <c:pt idx="0" formatCode="0">
                  <c:v>108000</c:v>
                </c:pt>
                <c:pt idx="1">
                  <c:v>106000</c:v>
                </c:pt>
                <c:pt idx="2">
                  <c:v>100000</c:v>
                </c:pt>
                <c:pt idx="3">
                  <c:v>108000</c:v>
                </c:pt>
                <c:pt idx="4">
                  <c:v>107000</c:v>
                </c:pt>
                <c:pt idx="5">
                  <c:v>102000</c:v>
                </c:pt>
                <c:pt idx="6">
                  <c:v>103500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BF-44AF-A4A2-B3995D65A4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1224552"/>
        <c:axId val="213596192"/>
      </c:areaChart>
      <c:dateAx>
        <c:axId val="361224552"/>
        <c:scaling>
          <c:orientation val="minMax"/>
        </c:scaling>
        <c:delete val="0"/>
        <c:axPos val="b"/>
        <c:numFmt formatCode="d\-mmm" sourceLinked="1"/>
        <c:majorTickMark val="out"/>
        <c:minorTickMark val="none"/>
        <c:tickLblPos val="nextTo"/>
        <c:crossAx val="213596192"/>
        <c:crosses val="autoZero"/>
        <c:auto val="1"/>
        <c:lblOffset val="100"/>
        <c:baseTimeUnit val="days"/>
      </c:dateAx>
      <c:valAx>
        <c:axId val="213596192"/>
        <c:scaling>
          <c:orientation val="minMax"/>
          <c:max val="108000"/>
          <c:min val="93000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361224552"/>
        <c:crosses val="autoZero"/>
        <c:crossBetween val="midCat"/>
        <c:majorUnit val="3000"/>
      </c:valAx>
    </c:plotArea>
    <c:plotVisOnly val="1"/>
    <c:dispBlanksAs val="gap"/>
    <c:showDLblsOverMax val="0"/>
  </c:chart>
  <c:externalData r:id="rId1">
    <c:autoUpdate val="0"/>
  </c:externalData>
  <c:userShapes r:id="rId2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/>
              <a:t>Water</a:t>
            </a:r>
            <a:r>
              <a:rPr lang="en-US" sz="2400" baseline="0"/>
              <a:t> Extraction/Use in KL</a:t>
            </a:r>
            <a:endParaRPr lang="en-US" sz="24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1111111111111109E-2"/>
          <c:y val="0.26377333041703122"/>
          <c:w val="0.93888888888888888"/>
          <c:h val="0.57819626713327499"/>
        </c:manualLayout>
      </c:layout>
      <c:barChart>
        <c:barDir val="col"/>
        <c:grouping val="clustered"/>
        <c:varyColors val="0"/>
        <c:ser>
          <c:idx val="2"/>
          <c:order val="0"/>
          <c:tx>
            <c:strRef>
              <c:f>'Jan-3'!$A$8</c:f>
              <c:strCache>
                <c:ptCount val="1"/>
                <c:pt idx="0">
                  <c:v>This Week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'Jan-3'!$B$7:$G$7</c:f>
              <c:strCache>
                <c:ptCount val="6"/>
                <c:pt idx="0">
                  <c:v>Refinery/UGR</c:v>
                </c:pt>
                <c:pt idx="1">
                  <c:v>PP</c:v>
                </c:pt>
                <c:pt idx="2">
                  <c:v>Fire &amp; shed</c:v>
                </c:pt>
                <c:pt idx="3">
                  <c:v>coloney</c:v>
                </c:pt>
                <c:pt idx="4">
                  <c:v>Distillery</c:v>
                </c:pt>
                <c:pt idx="5">
                  <c:v>Total Ext</c:v>
                </c:pt>
              </c:strCache>
            </c:strRef>
          </c:cat>
          <c:val>
            <c:numRef>
              <c:f>'Jan-3'!$B$8:$G$8</c:f>
              <c:numCache>
                <c:formatCode>General</c:formatCode>
                <c:ptCount val="6"/>
                <c:pt idx="0">
                  <c:v>721</c:v>
                </c:pt>
                <c:pt idx="1">
                  <c:v>0</c:v>
                </c:pt>
                <c:pt idx="2">
                  <c:v>1915</c:v>
                </c:pt>
                <c:pt idx="3">
                  <c:v>2799</c:v>
                </c:pt>
                <c:pt idx="4">
                  <c:v>7029</c:v>
                </c:pt>
                <c:pt idx="5">
                  <c:v>12448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D2-4191-A341-04208518D881}"/>
            </c:ext>
          </c:extLst>
        </c:ser>
        <c:ser>
          <c:idx val="3"/>
          <c:order val="1"/>
          <c:tx>
            <c:strRef>
              <c:f>'Jan-3'!$A$9</c:f>
              <c:strCache>
                <c:ptCount val="1"/>
                <c:pt idx="0">
                  <c:v>Last week</c:v>
                </c:pt>
              </c:strCache>
            </c:strRef>
          </c:tx>
          <c:spPr>
            <a:solidFill>
              <a:schemeClr val="accent4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'Jan-3'!$B$7:$G$7</c:f>
              <c:strCache>
                <c:ptCount val="6"/>
                <c:pt idx="0">
                  <c:v>Refinery/UGR</c:v>
                </c:pt>
                <c:pt idx="1">
                  <c:v>PP</c:v>
                </c:pt>
                <c:pt idx="2">
                  <c:v>Fire &amp; shed</c:v>
                </c:pt>
                <c:pt idx="3">
                  <c:v>coloney</c:v>
                </c:pt>
                <c:pt idx="4">
                  <c:v>Distillery</c:v>
                </c:pt>
                <c:pt idx="5">
                  <c:v>Total Ext</c:v>
                </c:pt>
              </c:strCache>
            </c:strRef>
          </c:cat>
          <c:val>
            <c:numRef>
              <c:f>'Jan-3'!$B$9:$G$9</c:f>
              <c:numCache>
                <c:formatCode>General</c:formatCode>
                <c:ptCount val="6"/>
                <c:pt idx="0">
                  <c:v>692</c:v>
                </c:pt>
                <c:pt idx="1">
                  <c:v>370</c:v>
                </c:pt>
                <c:pt idx="2">
                  <c:v>1735</c:v>
                </c:pt>
                <c:pt idx="3">
                  <c:v>2877</c:v>
                </c:pt>
                <c:pt idx="4">
                  <c:v>4428</c:v>
                </c:pt>
                <c:pt idx="5">
                  <c:v>10102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DD2-4191-A341-04208518D881}"/>
            </c:ext>
          </c:extLst>
        </c:ser>
        <c:ser>
          <c:idx val="0"/>
          <c:order val="2"/>
          <c:tx>
            <c:strRef>
              <c:f>'Jan-W-1'!$A$8</c:f>
              <c:strCache>
                <c:ptCount val="1"/>
                <c:pt idx="0">
                  <c:v>This Week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'Jan-W-1'!$B$7:$G$7</c:f>
              <c:strCache>
                <c:ptCount val="6"/>
                <c:pt idx="0">
                  <c:v>Refinery</c:v>
                </c:pt>
                <c:pt idx="1">
                  <c:v>PP</c:v>
                </c:pt>
                <c:pt idx="2">
                  <c:v>Fire &amp; shed</c:v>
                </c:pt>
                <c:pt idx="3">
                  <c:v>coloney</c:v>
                </c:pt>
                <c:pt idx="4">
                  <c:v>Distillery</c:v>
                </c:pt>
                <c:pt idx="5">
                  <c:v>Total Ext</c:v>
                </c:pt>
              </c:strCache>
            </c:strRef>
          </c:cat>
          <c:val>
            <c:numRef>
              <c:f>'Jan-W-1'!$B$8:$G$8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2394</c:v>
                </c:pt>
                <c:pt idx="3">
                  <c:v>2943</c:v>
                </c:pt>
                <c:pt idx="4">
                  <c:v>5622</c:v>
                </c:pt>
                <c:pt idx="5">
                  <c:v>13784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DD2-4191-A341-04208518D881}"/>
            </c:ext>
          </c:extLst>
        </c:ser>
        <c:ser>
          <c:idx val="1"/>
          <c:order val="3"/>
          <c:tx>
            <c:strRef>
              <c:f>'Jan-W-1'!$A$9</c:f>
              <c:strCache>
                <c:ptCount val="1"/>
                <c:pt idx="0">
                  <c:v>Last week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'Jan-W-1'!$B$7:$G$7</c:f>
              <c:strCache>
                <c:ptCount val="6"/>
                <c:pt idx="0">
                  <c:v>Refinery</c:v>
                </c:pt>
                <c:pt idx="1">
                  <c:v>PP</c:v>
                </c:pt>
                <c:pt idx="2">
                  <c:v>Fire &amp; shed</c:v>
                </c:pt>
                <c:pt idx="3">
                  <c:v>coloney</c:v>
                </c:pt>
                <c:pt idx="4">
                  <c:v>Distillery</c:v>
                </c:pt>
                <c:pt idx="5">
                  <c:v>Total Ext</c:v>
                </c:pt>
              </c:strCache>
            </c:strRef>
          </c:cat>
          <c:val>
            <c:numRef>
              <c:f>'Jan-W-1'!$B$9:$G$9</c:f>
              <c:numCache>
                <c:formatCode>General</c:formatCode>
                <c:ptCount val="6"/>
                <c:pt idx="0">
                  <c:v>0</c:v>
                </c:pt>
                <c:pt idx="1">
                  <c:v>370</c:v>
                </c:pt>
                <c:pt idx="2">
                  <c:v>1735</c:v>
                </c:pt>
                <c:pt idx="3">
                  <c:v>1744</c:v>
                </c:pt>
                <c:pt idx="4">
                  <c:v>4428</c:v>
                </c:pt>
                <c:pt idx="5">
                  <c:v>10102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DD2-4191-A341-04208518D88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774825136"/>
        <c:axId val="774822256"/>
      </c:barChart>
      <c:catAx>
        <c:axId val="774825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4822256"/>
        <c:crosses val="autoZero"/>
        <c:auto val="1"/>
        <c:lblAlgn val="ctr"/>
        <c:lblOffset val="100"/>
        <c:noMultiLvlLbl val="0"/>
      </c:catAx>
      <c:valAx>
        <c:axId val="774822256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74825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Water</a:t>
            </a:r>
            <a:r>
              <a:rPr lang="en-US" baseline="0"/>
              <a:t> Consumption L/T of Cane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2"/>
          <c:order val="0"/>
          <c:tx>
            <c:strRef>
              <c:f>'Jan-3'!$A$33</c:f>
              <c:strCache>
                <c:ptCount val="1"/>
                <c:pt idx="0">
                  <c:v>This week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'Jan-3'!$B$32:$D$32</c:f>
              <c:strCache>
                <c:ptCount val="3"/>
                <c:pt idx="0">
                  <c:v>Industrial L/T cane</c:v>
                </c:pt>
                <c:pt idx="1">
                  <c:v>Total L/T cane</c:v>
                </c:pt>
                <c:pt idx="2">
                  <c:v>L/L of Ethanol</c:v>
                </c:pt>
              </c:strCache>
            </c:strRef>
          </c:cat>
          <c:val>
            <c:numRef>
              <c:f>'Jan-3'!$B$33:$D$33</c:f>
              <c:numCache>
                <c:formatCode>General</c:formatCode>
                <c:ptCount val="3"/>
                <c:pt idx="0">
                  <c:v>11</c:v>
                </c:pt>
                <c:pt idx="1">
                  <c:v>55.8</c:v>
                </c:pt>
                <c:pt idx="2">
                  <c:v>8.3000000000000007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EE-4D24-86AF-47EC2487AF8E}"/>
            </c:ext>
          </c:extLst>
        </c:ser>
        <c:ser>
          <c:idx val="3"/>
          <c:order val="1"/>
          <c:tx>
            <c:strRef>
              <c:f>'Jan-3'!$A$34</c:f>
              <c:strCache>
                <c:ptCount val="1"/>
                <c:pt idx="0">
                  <c:v>Last week</c:v>
                </c:pt>
              </c:strCache>
            </c:strRef>
          </c:tx>
          <c:spPr>
            <a:solidFill>
              <a:schemeClr val="accent4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'Jan-3'!$B$32:$D$32</c:f>
              <c:strCache>
                <c:ptCount val="3"/>
                <c:pt idx="0">
                  <c:v>Industrial L/T cane</c:v>
                </c:pt>
                <c:pt idx="1">
                  <c:v>Total L/T cane</c:v>
                </c:pt>
                <c:pt idx="2">
                  <c:v>L/L of Ethanol</c:v>
                </c:pt>
              </c:strCache>
            </c:strRef>
          </c:cat>
          <c:val>
            <c:numRef>
              <c:f>'Jan-3'!$B$34:$D$34</c:f>
              <c:numCache>
                <c:formatCode>General</c:formatCode>
                <c:ptCount val="3"/>
                <c:pt idx="0">
                  <c:v>16</c:v>
                </c:pt>
                <c:pt idx="1">
                  <c:v>64</c:v>
                </c:pt>
                <c:pt idx="2">
                  <c:v>5.3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BEE-4D24-86AF-47EC2487AF8E}"/>
            </c:ext>
          </c:extLst>
        </c:ser>
        <c:ser>
          <c:idx val="4"/>
          <c:order val="2"/>
          <c:tx>
            <c:strRef>
              <c:f>'Jan-3'!$A$35</c:f>
              <c:strCache>
                <c:ptCount val="1"/>
              </c:strCache>
            </c:strRef>
          </c:tx>
          <c:spPr>
            <a:solidFill>
              <a:schemeClr val="accent5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'Jan-3'!$B$32:$D$32</c:f>
              <c:strCache>
                <c:ptCount val="3"/>
                <c:pt idx="0">
                  <c:v>Industrial L/T cane</c:v>
                </c:pt>
                <c:pt idx="1">
                  <c:v>Total L/T cane</c:v>
                </c:pt>
                <c:pt idx="2">
                  <c:v>L/L of Ethanol</c:v>
                </c:pt>
              </c:strCache>
            </c:strRef>
          </c:cat>
          <c:val>
            <c:numRef>
              <c:f>'Jan-3'!$B$35:$D$35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2-FBEE-4D24-86AF-47EC2487AF8E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872202000"/>
        <c:axId val="872202480"/>
      </c:barChart>
      <c:catAx>
        <c:axId val="872202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2202480"/>
        <c:crosses val="autoZero"/>
        <c:auto val="1"/>
        <c:lblAlgn val="ctr"/>
        <c:lblOffset val="100"/>
        <c:noMultiLvlLbl val="0"/>
      </c:catAx>
      <c:valAx>
        <c:axId val="872202480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8722020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8272139886211559"/>
          <c:y val="0.91954934056479454"/>
          <c:w val="0.19672401224997349"/>
          <c:h val="6.3853149061761469E-2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ETP</a:t>
            </a:r>
            <a:r>
              <a:rPr lang="en-US" baseline="0"/>
              <a:t> PARAMETERS(Avg)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3"/>
          <c:order val="0"/>
          <c:tx>
            <c:strRef>
              <c:f>'Jan-3'!$B$4</c:f>
              <c:strCache>
                <c:ptCount val="1"/>
                <c:pt idx="0">
                  <c:v>Outlet</c:v>
                </c:pt>
              </c:strCache>
            </c:strRef>
          </c:tx>
          <c:spPr>
            <a:solidFill>
              <a:schemeClr val="accent4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'Jan-3'!$D$2:$I$2</c:f>
              <c:strCache>
                <c:ptCount val="5"/>
                <c:pt idx="0">
                  <c:v>TDS (mg/L)</c:v>
                </c:pt>
                <c:pt idx="1">
                  <c:v>TSS(mg/L)</c:v>
                </c:pt>
                <c:pt idx="2">
                  <c:v>COD(mg/L)</c:v>
                </c:pt>
                <c:pt idx="3">
                  <c:v>BOD(mg/L)</c:v>
                </c:pt>
                <c:pt idx="4">
                  <c:v>Flow KLD</c:v>
                </c:pt>
              </c:strCache>
            </c:strRef>
          </c:cat>
          <c:val>
            <c:numRef>
              <c:f>'Jan-3'!$D$4:$I$4</c:f>
              <c:numCache>
                <c:formatCode>General</c:formatCode>
                <c:ptCount val="6"/>
                <c:pt idx="0">
                  <c:v>1730</c:v>
                </c:pt>
                <c:pt idx="1">
                  <c:v>13.7</c:v>
                </c:pt>
                <c:pt idx="2">
                  <c:v>178</c:v>
                </c:pt>
                <c:pt idx="3">
                  <c:v>14</c:v>
                </c:pt>
                <c:pt idx="4">
                  <c:v>1588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C5-4932-9CDB-FFCAF0A2F582}"/>
            </c:ext>
          </c:extLst>
        </c:ser>
        <c:ser>
          <c:idx val="4"/>
          <c:order val="1"/>
          <c:tx>
            <c:strRef>
              <c:f>'Jan-3'!$B$5</c:f>
              <c:strCache>
                <c:ptCount val="1"/>
                <c:pt idx="0">
                  <c:v>Std.</c:v>
                </c:pt>
              </c:strCache>
            </c:strRef>
          </c:tx>
          <c:spPr>
            <a:solidFill>
              <a:schemeClr val="accent5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'Jan-3'!$D$2:$I$2</c:f>
              <c:strCache>
                <c:ptCount val="5"/>
                <c:pt idx="0">
                  <c:v>TDS (mg/L)</c:v>
                </c:pt>
                <c:pt idx="1">
                  <c:v>TSS(mg/L)</c:v>
                </c:pt>
                <c:pt idx="2">
                  <c:v>COD(mg/L)</c:v>
                </c:pt>
                <c:pt idx="3">
                  <c:v>BOD(mg/L)</c:v>
                </c:pt>
                <c:pt idx="4">
                  <c:v>Flow KLD</c:v>
                </c:pt>
              </c:strCache>
            </c:strRef>
          </c:cat>
          <c:val>
            <c:numRef>
              <c:f>'Jan-3'!$D$5:$I$5</c:f>
              <c:numCache>
                <c:formatCode>General</c:formatCode>
                <c:ptCount val="6"/>
                <c:pt idx="0">
                  <c:v>2100</c:v>
                </c:pt>
                <c:pt idx="1">
                  <c:v>100</c:v>
                </c:pt>
                <c:pt idx="2">
                  <c:v>250</c:v>
                </c:pt>
                <c:pt idx="3">
                  <c:v>30</c:v>
                </c:pt>
                <c:pt idx="4">
                  <c:v>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1C5-4932-9CDB-FFCAF0A2F582}"/>
            </c:ext>
          </c:extLst>
        </c:ser>
        <c:ser>
          <c:idx val="5"/>
          <c:order val="2"/>
          <c:tx>
            <c:strRef>
              <c:f>'Jan-3'!$B$6</c:f>
              <c:strCache>
                <c:ptCount val="1"/>
              </c:strCache>
            </c:strRef>
          </c:tx>
          <c:spPr>
            <a:solidFill>
              <a:schemeClr val="accent6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'Jan-3'!$D$2:$I$2</c:f>
              <c:strCache>
                <c:ptCount val="5"/>
                <c:pt idx="0">
                  <c:v>TDS (mg/L)</c:v>
                </c:pt>
                <c:pt idx="1">
                  <c:v>TSS(mg/L)</c:v>
                </c:pt>
                <c:pt idx="2">
                  <c:v>COD(mg/L)</c:v>
                </c:pt>
                <c:pt idx="3">
                  <c:v>BOD(mg/L)</c:v>
                </c:pt>
                <c:pt idx="4">
                  <c:v>Flow KLD</c:v>
                </c:pt>
              </c:strCache>
            </c:strRef>
          </c:cat>
          <c:val>
            <c:numRef>
              <c:f>'Jan-3'!$D$6:$I$6</c:f>
              <c:numCache>
                <c:formatCode>General</c:formatCode>
                <c:ptCount val="6"/>
              </c:numCache>
            </c:numRef>
          </c:val>
          <c:extLst>
            <c:ext xmlns:c16="http://schemas.microsoft.com/office/drawing/2014/chart" uri="{C3380CC4-5D6E-409C-BE32-E72D297353CC}">
              <c16:uniqueId val="{00000002-A1C5-4932-9CDB-FFCAF0A2F582}"/>
            </c:ext>
          </c:extLst>
        </c:ser>
        <c:ser>
          <c:idx val="0"/>
          <c:order val="3"/>
          <c:tx>
            <c:strRef>
              <c:f>'Jan-W-1'!$B$3</c:f>
              <c:strCache>
                <c:ptCount val="1"/>
                <c:pt idx="0">
                  <c:v>Inlet 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'Jan-W-1'!$C$2:$H$2</c:f>
              <c:strCache>
                <c:ptCount val="6"/>
                <c:pt idx="0">
                  <c:v>pH</c:v>
                </c:pt>
                <c:pt idx="1">
                  <c:v>TDS (mg/L)</c:v>
                </c:pt>
                <c:pt idx="2">
                  <c:v>TSS(mg/L)</c:v>
                </c:pt>
                <c:pt idx="3">
                  <c:v>COD(mg/L)</c:v>
                </c:pt>
                <c:pt idx="4">
                  <c:v>BOD(mg/L)</c:v>
                </c:pt>
                <c:pt idx="5">
                  <c:v>Flow KLD</c:v>
                </c:pt>
              </c:strCache>
            </c:strRef>
          </c:cat>
          <c:val>
            <c:numRef>
              <c:f>'Jan-W-1'!$C$3:$H$3</c:f>
              <c:numCache>
                <c:formatCode>General</c:formatCode>
                <c:ptCount val="6"/>
                <c:pt idx="0">
                  <c:v>5.5</c:v>
                </c:pt>
                <c:pt idx="1">
                  <c:v>1630</c:v>
                </c:pt>
                <c:pt idx="2">
                  <c:v>380</c:v>
                </c:pt>
                <c:pt idx="3">
                  <c:v>1730</c:v>
                </c:pt>
                <c:pt idx="4">
                  <c:v>740</c:v>
                </c:pt>
                <c:pt idx="5">
                  <c:v>1560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1C5-4932-9CDB-FFCAF0A2F582}"/>
            </c:ext>
          </c:extLst>
        </c:ser>
        <c:ser>
          <c:idx val="1"/>
          <c:order val="4"/>
          <c:tx>
            <c:strRef>
              <c:f>'Jan-W-1'!$B$4</c:f>
              <c:strCache>
                <c:ptCount val="1"/>
                <c:pt idx="0">
                  <c:v>Outlet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'Jan-W-1'!$C$2:$H$2</c:f>
              <c:strCache>
                <c:ptCount val="6"/>
                <c:pt idx="0">
                  <c:v>pH</c:v>
                </c:pt>
                <c:pt idx="1">
                  <c:v>TDS (mg/L)</c:v>
                </c:pt>
                <c:pt idx="2">
                  <c:v>TSS(mg/L)</c:v>
                </c:pt>
                <c:pt idx="3">
                  <c:v>COD(mg/L)</c:v>
                </c:pt>
                <c:pt idx="4">
                  <c:v>BOD(mg/L)</c:v>
                </c:pt>
                <c:pt idx="5">
                  <c:v>Flow KLD</c:v>
                </c:pt>
              </c:strCache>
            </c:strRef>
          </c:cat>
          <c:val>
            <c:numRef>
              <c:f>'Jan-W-1'!$C$4:$H$4</c:f>
              <c:numCache>
                <c:formatCode>General</c:formatCode>
                <c:ptCount val="6"/>
                <c:pt idx="0">
                  <c:v>7.8</c:v>
                </c:pt>
                <c:pt idx="1">
                  <c:v>1680</c:v>
                </c:pt>
                <c:pt idx="2">
                  <c:v>12</c:v>
                </c:pt>
                <c:pt idx="3">
                  <c:v>185</c:v>
                </c:pt>
                <c:pt idx="4">
                  <c:v>17</c:v>
                </c:pt>
                <c:pt idx="5">
                  <c:v>1520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1C5-4932-9CDB-FFCAF0A2F582}"/>
            </c:ext>
          </c:extLst>
        </c:ser>
        <c:ser>
          <c:idx val="2"/>
          <c:order val="5"/>
          <c:tx>
            <c:strRef>
              <c:f>'Jan-W-1'!$B$5</c:f>
              <c:strCache>
                <c:ptCount val="1"/>
                <c:pt idx="0">
                  <c:v>Std.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'Jan-W-1'!$C$2:$H$2</c:f>
              <c:strCache>
                <c:ptCount val="6"/>
                <c:pt idx="0">
                  <c:v>pH</c:v>
                </c:pt>
                <c:pt idx="1">
                  <c:v>TDS (mg/L)</c:v>
                </c:pt>
                <c:pt idx="2">
                  <c:v>TSS(mg/L)</c:v>
                </c:pt>
                <c:pt idx="3">
                  <c:v>COD(mg/L)</c:v>
                </c:pt>
                <c:pt idx="4">
                  <c:v>BOD(mg/L)</c:v>
                </c:pt>
                <c:pt idx="5">
                  <c:v>Flow KLD</c:v>
                </c:pt>
              </c:strCache>
            </c:strRef>
          </c:cat>
          <c:val>
            <c:numRef>
              <c:f>'Jan-W-1'!$C$5:$H$5</c:f>
              <c:numCache>
                <c:formatCode>General</c:formatCode>
                <c:ptCount val="6"/>
                <c:pt idx="0">
                  <c:v>9</c:v>
                </c:pt>
                <c:pt idx="1">
                  <c:v>2100</c:v>
                </c:pt>
                <c:pt idx="2">
                  <c:v>100</c:v>
                </c:pt>
                <c:pt idx="3">
                  <c:v>250</c:v>
                </c:pt>
                <c:pt idx="4">
                  <c:v>30</c:v>
                </c:pt>
                <c:pt idx="5">
                  <c:v>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1C5-4932-9CDB-FFCAF0A2F58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522642351"/>
        <c:axId val="522642831"/>
      </c:barChart>
      <c:catAx>
        <c:axId val="5226423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2642831"/>
        <c:crosses val="autoZero"/>
        <c:auto val="1"/>
        <c:lblAlgn val="ctr"/>
        <c:lblOffset val="100"/>
        <c:noMultiLvlLbl val="0"/>
      </c:catAx>
      <c:valAx>
        <c:axId val="522642831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226423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r>
              <a:rPr lang="en-US" sz="1200" dirty="0">
                <a:solidFill>
                  <a:schemeClr val="tx1"/>
                </a:solidFill>
              </a:rPr>
              <a:t>Total</a:t>
            </a:r>
            <a:r>
              <a:rPr lang="en-US" sz="1200" baseline="0" dirty="0">
                <a:solidFill>
                  <a:schemeClr val="tx1"/>
                </a:solidFill>
              </a:rPr>
              <a:t> Losses Trend</a:t>
            </a:r>
            <a:endParaRPr lang="en-US" sz="1200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4"/>
          <c:order val="4"/>
          <c:tx>
            <c:strRef>
              <c:f>Sheet1!$F$1</c:f>
              <c:strCache>
                <c:ptCount val="1"/>
                <c:pt idx="0">
                  <c:v>POL IN CANE</c:v>
                </c:pt>
              </c:strCache>
            </c:strRef>
          </c:tx>
          <c:spPr>
            <a:ln w="60325" cap="rnd" cmpd="thickThin">
              <a:solidFill>
                <a:schemeClr val="accent5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Sheet1!$A$13:$A$188</c:f>
              <c:numCache>
                <c:formatCode>m/d/yyyy</c:formatCode>
                <c:ptCount val="176"/>
                <c:pt idx="0">
                  <c:v>45603</c:v>
                </c:pt>
                <c:pt idx="1">
                  <c:v>45604</c:v>
                </c:pt>
                <c:pt idx="2">
                  <c:v>45605</c:v>
                </c:pt>
                <c:pt idx="3">
                  <c:v>45606</c:v>
                </c:pt>
                <c:pt idx="4">
                  <c:v>45607</c:v>
                </c:pt>
                <c:pt idx="5">
                  <c:v>45608</c:v>
                </c:pt>
                <c:pt idx="6">
                  <c:v>45609</c:v>
                </c:pt>
                <c:pt idx="7">
                  <c:v>45610</c:v>
                </c:pt>
                <c:pt idx="8">
                  <c:v>45611</c:v>
                </c:pt>
                <c:pt idx="9">
                  <c:v>45612</c:v>
                </c:pt>
                <c:pt idx="10">
                  <c:v>45613</c:v>
                </c:pt>
                <c:pt idx="11">
                  <c:v>45614</c:v>
                </c:pt>
                <c:pt idx="12">
                  <c:v>45615</c:v>
                </c:pt>
                <c:pt idx="13">
                  <c:v>45616</c:v>
                </c:pt>
                <c:pt idx="14">
                  <c:v>45617</c:v>
                </c:pt>
                <c:pt idx="15">
                  <c:v>45618</c:v>
                </c:pt>
                <c:pt idx="16">
                  <c:v>45619</c:v>
                </c:pt>
                <c:pt idx="17">
                  <c:v>45620</c:v>
                </c:pt>
                <c:pt idx="18">
                  <c:v>45621</c:v>
                </c:pt>
                <c:pt idx="19">
                  <c:v>45622</c:v>
                </c:pt>
                <c:pt idx="20">
                  <c:v>45623</c:v>
                </c:pt>
                <c:pt idx="21">
                  <c:v>45624</c:v>
                </c:pt>
                <c:pt idx="22">
                  <c:v>45625</c:v>
                </c:pt>
                <c:pt idx="23">
                  <c:v>45626</c:v>
                </c:pt>
                <c:pt idx="24">
                  <c:v>45627</c:v>
                </c:pt>
                <c:pt idx="25">
                  <c:v>45628</c:v>
                </c:pt>
                <c:pt idx="26">
                  <c:v>45629</c:v>
                </c:pt>
                <c:pt idx="27">
                  <c:v>45630</c:v>
                </c:pt>
                <c:pt idx="28">
                  <c:v>45631</c:v>
                </c:pt>
                <c:pt idx="29">
                  <c:v>45632</c:v>
                </c:pt>
                <c:pt idx="30">
                  <c:v>45633</c:v>
                </c:pt>
                <c:pt idx="31">
                  <c:v>45634</c:v>
                </c:pt>
                <c:pt idx="32">
                  <c:v>45635</c:v>
                </c:pt>
                <c:pt idx="33">
                  <c:v>45636</c:v>
                </c:pt>
                <c:pt idx="34">
                  <c:v>45637</c:v>
                </c:pt>
                <c:pt idx="35">
                  <c:v>45638</c:v>
                </c:pt>
                <c:pt idx="36">
                  <c:v>45639</c:v>
                </c:pt>
                <c:pt idx="37">
                  <c:v>45640</c:v>
                </c:pt>
                <c:pt idx="38">
                  <c:v>45641</c:v>
                </c:pt>
                <c:pt idx="39">
                  <c:v>45642</c:v>
                </c:pt>
                <c:pt idx="40">
                  <c:v>45643</c:v>
                </c:pt>
                <c:pt idx="41">
                  <c:v>45644</c:v>
                </c:pt>
                <c:pt idx="42">
                  <c:v>45645</c:v>
                </c:pt>
                <c:pt idx="43">
                  <c:v>45646</c:v>
                </c:pt>
                <c:pt idx="44">
                  <c:v>45647</c:v>
                </c:pt>
                <c:pt idx="45">
                  <c:v>45648</c:v>
                </c:pt>
                <c:pt idx="46">
                  <c:v>45649</c:v>
                </c:pt>
                <c:pt idx="47">
                  <c:v>45650</c:v>
                </c:pt>
                <c:pt idx="48">
                  <c:v>45651</c:v>
                </c:pt>
                <c:pt idx="49">
                  <c:v>45652</c:v>
                </c:pt>
                <c:pt idx="50">
                  <c:v>45653</c:v>
                </c:pt>
                <c:pt idx="51">
                  <c:v>45654</c:v>
                </c:pt>
                <c:pt idx="52">
                  <c:v>45655</c:v>
                </c:pt>
                <c:pt idx="53">
                  <c:v>45656</c:v>
                </c:pt>
                <c:pt idx="54">
                  <c:v>45657</c:v>
                </c:pt>
                <c:pt idx="55">
                  <c:v>45658</c:v>
                </c:pt>
                <c:pt idx="56">
                  <c:v>45659</c:v>
                </c:pt>
                <c:pt idx="57">
                  <c:v>45660</c:v>
                </c:pt>
                <c:pt idx="58">
                  <c:v>45661</c:v>
                </c:pt>
                <c:pt idx="59">
                  <c:v>45662</c:v>
                </c:pt>
                <c:pt idx="60">
                  <c:v>45663</c:v>
                </c:pt>
                <c:pt idx="61">
                  <c:v>45664</c:v>
                </c:pt>
                <c:pt idx="62">
                  <c:v>45665</c:v>
                </c:pt>
                <c:pt idx="63">
                  <c:v>45666</c:v>
                </c:pt>
                <c:pt idx="64">
                  <c:v>45667</c:v>
                </c:pt>
                <c:pt idx="65">
                  <c:v>45668</c:v>
                </c:pt>
                <c:pt idx="66">
                  <c:v>45669</c:v>
                </c:pt>
                <c:pt idx="67">
                  <c:v>45670</c:v>
                </c:pt>
                <c:pt idx="68">
                  <c:v>45671</c:v>
                </c:pt>
                <c:pt idx="69">
                  <c:v>45672</c:v>
                </c:pt>
                <c:pt idx="70">
                  <c:v>45673</c:v>
                </c:pt>
                <c:pt idx="71">
                  <c:v>45674</c:v>
                </c:pt>
                <c:pt idx="72">
                  <c:v>45675</c:v>
                </c:pt>
                <c:pt idx="73">
                  <c:v>45676</c:v>
                </c:pt>
                <c:pt idx="74">
                  <c:v>45677</c:v>
                </c:pt>
                <c:pt idx="75">
                  <c:v>45678</c:v>
                </c:pt>
                <c:pt idx="76">
                  <c:v>45679</c:v>
                </c:pt>
                <c:pt idx="77">
                  <c:v>45680</c:v>
                </c:pt>
                <c:pt idx="78">
                  <c:v>45681</c:v>
                </c:pt>
                <c:pt idx="79">
                  <c:v>45682</c:v>
                </c:pt>
                <c:pt idx="80">
                  <c:v>45683</c:v>
                </c:pt>
                <c:pt idx="81">
                  <c:v>45684</c:v>
                </c:pt>
                <c:pt idx="82">
                  <c:v>45685</c:v>
                </c:pt>
                <c:pt idx="83">
                  <c:v>45686</c:v>
                </c:pt>
                <c:pt idx="84">
                  <c:v>45687</c:v>
                </c:pt>
                <c:pt idx="85">
                  <c:v>45688</c:v>
                </c:pt>
                <c:pt idx="86">
                  <c:v>45689</c:v>
                </c:pt>
                <c:pt idx="87">
                  <c:v>45690</c:v>
                </c:pt>
                <c:pt idx="88">
                  <c:v>45691</c:v>
                </c:pt>
                <c:pt idx="89">
                  <c:v>45692</c:v>
                </c:pt>
                <c:pt idx="90">
                  <c:v>45693</c:v>
                </c:pt>
                <c:pt idx="91">
                  <c:v>45694</c:v>
                </c:pt>
                <c:pt idx="92">
                  <c:v>45695</c:v>
                </c:pt>
                <c:pt idx="93">
                  <c:v>45956</c:v>
                </c:pt>
                <c:pt idx="94">
                  <c:v>45957</c:v>
                </c:pt>
                <c:pt idx="95">
                  <c:v>45958</c:v>
                </c:pt>
                <c:pt idx="96">
                  <c:v>45959</c:v>
                </c:pt>
                <c:pt idx="97">
                  <c:v>45960</c:v>
                </c:pt>
                <c:pt idx="98">
                  <c:v>45961</c:v>
                </c:pt>
                <c:pt idx="99">
                  <c:v>45962</c:v>
                </c:pt>
                <c:pt idx="100">
                  <c:v>45963</c:v>
                </c:pt>
                <c:pt idx="101">
                  <c:v>45964</c:v>
                </c:pt>
                <c:pt idx="102">
                  <c:v>45965</c:v>
                </c:pt>
                <c:pt idx="103">
                  <c:v>45966</c:v>
                </c:pt>
                <c:pt idx="104">
                  <c:v>45967</c:v>
                </c:pt>
                <c:pt idx="105">
                  <c:v>45968</c:v>
                </c:pt>
                <c:pt idx="106">
                  <c:v>45969</c:v>
                </c:pt>
                <c:pt idx="107">
                  <c:v>45970</c:v>
                </c:pt>
                <c:pt idx="108">
                  <c:v>45971</c:v>
                </c:pt>
                <c:pt idx="109">
                  <c:v>45972</c:v>
                </c:pt>
                <c:pt idx="110">
                  <c:v>45973</c:v>
                </c:pt>
                <c:pt idx="111">
                  <c:v>45974</c:v>
                </c:pt>
                <c:pt idx="112">
                  <c:v>45975</c:v>
                </c:pt>
                <c:pt idx="113">
                  <c:v>45976</c:v>
                </c:pt>
                <c:pt idx="114">
                  <c:v>45977</c:v>
                </c:pt>
                <c:pt idx="115">
                  <c:v>45978</c:v>
                </c:pt>
                <c:pt idx="116">
                  <c:v>45979</c:v>
                </c:pt>
                <c:pt idx="117">
                  <c:v>45980</c:v>
                </c:pt>
                <c:pt idx="118">
                  <c:v>45981</c:v>
                </c:pt>
                <c:pt idx="119">
                  <c:v>45982</c:v>
                </c:pt>
                <c:pt idx="120">
                  <c:v>45983</c:v>
                </c:pt>
                <c:pt idx="121">
                  <c:v>45984</c:v>
                </c:pt>
                <c:pt idx="122">
                  <c:v>45985</c:v>
                </c:pt>
                <c:pt idx="123">
                  <c:v>45986</c:v>
                </c:pt>
                <c:pt idx="124">
                  <c:v>45987</c:v>
                </c:pt>
                <c:pt idx="125">
                  <c:v>45988</c:v>
                </c:pt>
                <c:pt idx="126">
                  <c:v>45989</c:v>
                </c:pt>
                <c:pt idx="127">
                  <c:v>45990</c:v>
                </c:pt>
                <c:pt idx="128">
                  <c:v>45991</c:v>
                </c:pt>
                <c:pt idx="129">
                  <c:v>45992</c:v>
                </c:pt>
                <c:pt idx="130">
                  <c:v>45993</c:v>
                </c:pt>
                <c:pt idx="131">
                  <c:v>45994</c:v>
                </c:pt>
                <c:pt idx="132">
                  <c:v>45995</c:v>
                </c:pt>
                <c:pt idx="133">
                  <c:v>45996</c:v>
                </c:pt>
                <c:pt idx="134">
                  <c:v>45997</c:v>
                </c:pt>
                <c:pt idx="135">
                  <c:v>45998</c:v>
                </c:pt>
                <c:pt idx="136">
                  <c:v>45999</c:v>
                </c:pt>
                <c:pt idx="137">
                  <c:v>46000</c:v>
                </c:pt>
                <c:pt idx="138">
                  <c:v>46001</c:v>
                </c:pt>
                <c:pt idx="139">
                  <c:v>46002</c:v>
                </c:pt>
                <c:pt idx="140">
                  <c:v>46003</c:v>
                </c:pt>
                <c:pt idx="141">
                  <c:v>46005</c:v>
                </c:pt>
                <c:pt idx="142">
                  <c:v>46006</c:v>
                </c:pt>
                <c:pt idx="143">
                  <c:v>46007</c:v>
                </c:pt>
                <c:pt idx="144">
                  <c:v>46008</c:v>
                </c:pt>
                <c:pt idx="145">
                  <c:v>46009</c:v>
                </c:pt>
                <c:pt idx="146">
                  <c:v>46010</c:v>
                </c:pt>
                <c:pt idx="147">
                  <c:v>46011</c:v>
                </c:pt>
                <c:pt idx="148">
                  <c:v>46012</c:v>
                </c:pt>
                <c:pt idx="149">
                  <c:v>46013</c:v>
                </c:pt>
                <c:pt idx="150">
                  <c:v>46014</c:v>
                </c:pt>
                <c:pt idx="151">
                  <c:v>46015</c:v>
                </c:pt>
                <c:pt idx="152">
                  <c:v>46016</c:v>
                </c:pt>
                <c:pt idx="153">
                  <c:v>46017</c:v>
                </c:pt>
                <c:pt idx="154">
                  <c:v>46018</c:v>
                </c:pt>
                <c:pt idx="155">
                  <c:v>46019</c:v>
                </c:pt>
                <c:pt idx="156">
                  <c:v>46020</c:v>
                </c:pt>
                <c:pt idx="157">
                  <c:v>46021</c:v>
                </c:pt>
                <c:pt idx="158">
                  <c:v>46022</c:v>
                </c:pt>
                <c:pt idx="159">
                  <c:v>46023</c:v>
                </c:pt>
                <c:pt idx="160">
                  <c:v>46024</c:v>
                </c:pt>
                <c:pt idx="161">
                  <c:v>46025</c:v>
                </c:pt>
                <c:pt idx="162">
                  <c:v>46026</c:v>
                </c:pt>
                <c:pt idx="163">
                  <c:v>46027</c:v>
                </c:pt>
                <c:pt idx="164">
                  <c:v>46028</c:v>
                </c:pt>
                <c:pt idx="165">
                  <c:v>46029</c:v>
                </c:pt>
                <c:pt idx="166">
                  <c:v>46030</c:v>
                </c:pt>
                <c:pt idx="167">
                  <c:v>46031</c:v>
                </c:pt>
                <c:pt idx="168">
                  <c:v>46032</c:v>
                </c:pt>
                <c:pt idx="169">
                  <c:v>46033</c:v>
                </c:pt>
                <c:pt idx="170">
                  <c:v>46034</c:v>
                </c:pt>
                <c:pt idx="171">
                  <c:v>46035</c:v>
                </c:pt>
                <c:pt idx="172">
                  <c:v>46036</c:v>
                </c:pt>
                <c:pt idx="173">
                  <c:v>46037</c:v>
                </c:pt>
                <c:pt idx="174">
                  <c:v>46038</c:v>
                </c:pt>
                <c:pt idx="175">
                  <c:v>46039</c:v>
                </c:pt>
              </c:numCache>
            </c:numRef>
          </c:cat>
          <c:val>
            <c:numRef>
              <c:f>Sheet1!$F$13:$F$188</c:f>
              <c:numCache>
                <c:formatCode>General</c:formatCode>
                <c:ptCount val="176"/>
                <c:pt idx="0">
                  <c:v>11.01</c:v>
                </c:pt>
                <c:pt idx="1">
                  <c:v>11.01</c:v>
                </c:pt>
                <c:pt idx="2">
                  <c:v>11.01</c:v>
                </c:pt>
                <c:pt idx="3">
                  <c:v>11.01</c:v>
                </c:pt>
                <c:pt idx="4">
                  <c:v>11.04</c:v>
                </c:pt>
                <c:pt idx="5">
                  <c:v>11.05</c:v>
                </c:pt>
                <c:pt idx="6">
                  <c:v>11.07</c:v>
                </c:pt>
                <c:pt idx="7">
                  <c:v>11.14</c:v>
                </c:pt>
                <c:pt idx="8">
                  <c:v>11.15</c:v>
                </c:pt>
                <c:pt idx="9">
                  <c:v>11.17</c:v>
                </c:pt>
                <c:pt idx="10">
                  <c:v>11.17</c:v>
                </c:pt>
                <c:pt idx="11">
                  <c:v>11.19</c:v>
                </c:pt>
                <c:pt idx="12">
                  <c:v>11.31</c:v>
                </c:pt>
                <c:pt idx="13">
                  <c:v>11.4</c:v>
                </c:pt>
                <c:pt idx="14">
                  <c:v>11.45</c:v>
                </c:pt>
                <c:pt idx="15">
                  <c:v>11.51</c:v>
                </c:pt>
                <c:pt idx="16">
                  <c:v>11.62</c:v>
                </c:pt>
                <c:pt idx="17">
                  <c:v>11.7</c:v>
                </c:pt>
                <c:pt idx="18">
                  <c:v>11.71</c:v>
                </c:pt>
                <c:pt idx="19">
                  <c:v>11.77</c:v>
                </c:pt>
                <c:pt idx="20">
                  <c:v>11.82</c:v>
                </c:pt>
                <c:pt idx="21">
                  <c:v>11.84</c:v>
                </c:pt>
                <c:pt idx="22">
                  <c:v>11.87</c:v>
                </c:pt>
                <c:pt idx="23">
                  <c:v>11.88</c:v>
                </c:pt>
                <c:pt idx="24">
                  <c:v>11.91</c:v>
                </c:pt>
                <c:pt idx="25">
                  <c:v>11.91</c:v>
                </c:pt>
                <c:pt idx="26">
                  <c:v>11.98</c:v>
                </c:pt>
                <c:pt idx="27">
                  <c:v>12.02</c:v>
                </c:pt>
                <c:pt idx="28">
                  <c:v>12.06</c:v>
                </c:pt>
                <c:pt idx="29" formatCode="0.00">
                  <c:v>12.1</c:v>
                </c:pt>
                <c:pt idx="30">
                  <c:v>12.11</c:v>
                </c:pt>
                <c:pt idx="31">
                  <c:v>12.19</c:v>
                </c:pt>
                <c:pt idx="32">
                  <c:v>12.26</c:v>
                </c:pt>
                <c:pt idx="33">
                  <c:v>12.33</c:v>
                </c:pt>
                <c:pt idx="34">
                  <c:v>12.42</c:v>
                </c:pt>
                <c:pt idx="35">
                  <c:v>12.45</c:v>
                </c:pt>
                <c:pt idx="36">
                  <c:v>12.48</c:v>
                </c:pt>
                <c:pt idx="37">
                  <c:v>12.53</c:v>
                </c:pt>
                <c:pt idx="38">
                  <c:v>12.61</c:v>
                </c:pt>
                <c:pt idx="39">
                  <c:v>12.67</c:v>
                </c:pt>
                <c:pt idx="40">
                  <c:v>12.7</c:v>
                </c:pt>
                <c:pt idx="41">
                  <c:v>12.73</c:v>
                </c:pt>
                <c:pt idx="42">
                  <c:v>12.73</c:v>
                </c:pt>
                <c:pt idx="43">
                  <c:v>12.74</c:v>
                </c:pt>
                <c:pt idx="44">
                  <c:v>12.75</c:v>
                </c:pt>
                <c:pt idx="45">
                  <c:v>12.86</c:v>
                </c:pt>
                <c:pt idx="46">
                  <c:v>12.95</c:v>
                </c:pt>
                <c:pt idx="47">
                  <c:v>13.06</c:v>
                </c:pt>
                <c:pt idx="48" formatCode="0.00">
                  <c:v>13.2</c:v>
                </c:pt>
                <c:pt idx="49" formatCode="0.00">
                  <c:v>13.3</c:v>
                </c:pt>
                <c:pt idx="50">
                  <c:v>13.35</c:v>
                </c:pt>
                <c:pt idx="51">
                  <c:v>13.39</c:v>
                </c:pt>
                <c:pt idx="52">
                  <c:v>13.41</c:v>
                </c:pt>
                <c:pt idx="53" formatCode="0.00">
                  <c:v>13.4</c:v>
                </c:pt>
                <c:pt idx="54">
                  <c:v>13.43</c:v>
                </c:pt>
                <c:pt idx="55">
                  <c:v>13.42</c:v>
                </c:pt>
                <c:pt idx="56">
                  <c:v>13.42</c:v>
                </c:pt>
                <c:pt idx="57">
                  <c:v>13.42</c:v>
                </c:pt>
                <c:pt idx="58">
                  <c:v>13.43</c:v>
                </c:pt>
                <c:pt idx="59">
                  <c:v>13.41</c:v>
                </c:pt>
                <c:pt idx="60">
                  <c:v>13.42</c:v>
                </c:pt>
                <c:pt idx="61">
                  <c:v>13.43</c:v>
                </c:pt>
                <c:pt idx="62">
                  <c:v>13.47</c:v>
                </c:pt>
                <c:pt idx="63">
                  <c:v>13.48</c:v>
                </c:pt>
                <c:pt idx="64" formatCode="0.00">
                  <c:v>13.5</c:v>
                </c:pt>
                <c:pt idx="65" formatCode="0.00">
                  <c:v>13.5</c:v>
                </c:pt>
                <c:pt idx="66">
                  <c:v>13.56</c:v>
                </c:pt>
                <c:pt idx="67">
                  <c:v>13.56</c:v>
                </c:pt>
                <c:pt idx="68">
                  <c:v>13.58</c:v>
                </c:pt>
                <c:pt idx="69" formatCode="0.00">
                  <c:v>13.6</c:v>
                </c:pt>
                <c:pt idx="70">
                  <c:v>13.62</c:v>
                </c:pt>
                <c:pt idx="71">
                  <c:v>13.62</c:v>
                </c:pt>
                <c:pt idx="72">
                  <c:v>13.62</c:v>
                </c:pt>
                <c:pt idx="73">
                  <c:v>13.66</c:v>
                </c:pt>
                <c:pt idx="74">
                  <c:v>13.66</c:v>
                </c:pt>
                <c:pt idx="75" formatCode="0.00">
                  <c:v>13.7</c:v>
                </c:pt>
                <c:pt idx="76" formatCode="0.00">
                  <c:v>13.71</c:v>
                </c:pt>
                <c:pt idx="77">
                  <c:v>13.71</c:v>
                </c:pt>
                <c:pt idx="78">
                  <c:v>13.71</c:v>
                </c:pt>
                <c:pt idx="79">
                  <c:v>13.73</c:v>
                </c:pt>
                <c:pt idx="80">
                  <c:v>13.74</c:v>
                </c:pt>
                <c:pt idx="81">
                  <c:v>13.74</c:v>
                </c:pt>
                <c:pt idx="82">
                  <c:v>13.74</c:v>
                </c:pt>
                <c:pt idx="83">
                  <c:v>13.74</c:v>
                </c:pt>
                <c:pt idx="84">
                  <c:v>13.79</c:v>
                </c:pt>
                <c:pt idx="85">
                  <c:v>13.83</c:v>
                </c:pt>
                <c:pt idx="86">
                  <c:v>13.86</c:v>
                </c:pt>
                <c:pt idx="87">
                  <c:v>13.86</c:v>
                </c:pt>
                <c:pt idx="88">
                  <c:v>13.89</c:v>
                </c:pt>
                <c:pt idx="89" formatCode="0.00">
                  <c:v>13.9</c:v>
                </c:pt>
                <c:pt idx="90">
                  <c:v>13.91</c:v>
                </c:pt>
                <c:pt idx="91">
                  <c:v>13.95</c:v>
                </c:pt>
                <c:pt idx="92">
                  <c:v>13.95</c:v>
                </c:pt>
                <c:pt idx="93" formatCode="0.00">
                  <c:v>10.82</c:v>
                </c:pt>
                <c:pt idx="94" formatCode="0.00">
                  <c:v>10.9</c:v>
                </c:pt>
                <c:pt idx="95" formatCode="0.00">
                  <c:v>10.9</c:v>
                </c:pt>
                <c:pt idx="96" formatCode="0.00">
                  <c:v>10.89</c:v>
                </c:pt>
                <c:pt idx="97" formatCode="0.00">
                  <c:v>10.89</c:v>
                </c:pt>
                <c:pt idx="98" formatCode="0.00">
                  <c:v>10.91</c:v>
                </c:pt>
                <c:pt idx="99">
                  <c:v>10.91</c:v>
                </c:pt>
                <c:pt idx="100" formatCode="0.00">
                  <c:v>10.9</c:v>
                </c:pt>
                <c:pt idx="101" formatCode="0.00">
                  <c:v>10.9</c:v>
                </c:pt>
                <c:pt idx="102">
                  <c:v>10.88</c:v>
                </c:pt>
                <c:pt idx="103">
                  <c:v>10.95</c:v>
                </c:pt>
                <c:pt idx="104">
                  <c:v>10.98</c:v>
                </c:pt>
                <c:pt idx="105">
                  <c:v>10.98</c:v>
                </c:pt>
                <c:pt idx="106">
                  <c:v>10.99</c:v>
                </c:pt>
                <c:pt idx="107">
                  <c:v>11.01</c:v>
                </c:pt>
                <c:pt idx="108">
                  <c:v>11.03</c:v>
                </c:pt>
                <c:pt idx="109">
                  <c:v>11.08</c:v>
                </c:pt>
                <c:pt idx="110">
                  <c:v>11.08</c:v>
                </c:pt>
                <c:pt idx="111">
                  <c:v>11.12</c:v>
                </c:pt>
                <c:pt idx="112">
                  <c:v>11.15</c:v>
                </c:pt>
                <c:pt idx="113">
                  <c:v>11.19</c:v>
                </c:pt>
                <c:pt idx="114">
                  <c:v>11.22</c:v>
                </c:pt>
                <c:pt idx="115">
                  <c:v>11.25</c:v>
                </c:pt>
                <c:pt idx="116">
                  <c:v>11.28</c:v>
                </c:pt>
                <c:pt idx="117">
                  <c:v>11.31</c:v>
                </c:pt>
                <c:pt idx="118">
                  <c:v>11.35</c:v>
                </c:pt>
                <c:pt idx="119">
                  <c:v>11.45</c:v>
                </c:pt>
                <c:pt idx="120">
                  <c:v>11.48</c:v>
                </c:pt>
                <c:pt idx="121">
                  <c:v>11.55</c:v>
                </c:pt>
                <c:pt idx="122">
                  <c:v>11.62</c:v>
                </c:pt>
                <c:pt idx="123">
                  <c:v>11.73</c:v>
                </c:pt>
                <c:pt idx="124">
                  <c:v>11.86</c:v>
                </c:pt>
                <c:pt idx="125">
                  <c:v>11.92</c:v>
                </c:pt>
                <c:pt idx="126">
                  <c:v>11.97</c:v>
                </c:pt>
                <c:pt idx="127">
                  <c:v>12.02</c:v>
                </c:pt>
                <c:pt idx="128">
                  <c:v>12.11</c:v>
                </c:pt>
                <c:pt idx="129" formatCode="0.00">
                  <c:v>12.2</c:v>
                </c:pt>
                <c:pt idx="130" formatCode="0.00">
                  <c:v>12.3</c:v>
                </c:pt>
                <c:pt idx="131">
                  <c:v>12.35</c:v>
                </c:pt>
                <c:pt idx="132">
                  <c:v>12.41</c:v>
                </c:pt>
                <c:pt idx="133">
                  <c:v>12.53</c:v>
                </c:pt>
                <c:pt idx="134">
                  <c:v>12.55</c:v>
                </c:pt>
                <c:pt idx="135">
                  <c:v>12.55</c:v>
                </c:pt>
                <c:pt idx="136">
                  <c:v>12.57</c:v>
                </c:pt>
                <c:pt idx="137">
                  <c:v>12.61</c:v>
                </c:pt>
                <c:pt idx="138">
                  <c:v>12.71</c:v>
                </c:pt>
                <c:pt idx="139" formatCode="0.00">
                  <c:v>12.8</c:v>
                </c:pt>
                <c:pt idx="140">
                  <c:v>12.86</c:v>
                </c:pt>
                <c:pt idx="141">
                  <c:v>12.86</c:v>
                </c:pt>
                <c:pt idx="142">
                  <c:v>12.88</c:v>
                </c:pt>
                <c:pt idx="143" formatCode="0.00">
                  <c:v>12.9</c:v>
                </c:pt>
                <c:pt idx="144" formatCode="0.00">
                  <c:v>12.9</c:v>
                </c:pt>
                <c:pt idx="145">
                  <c:v>12.91</c:v>
                </c:pt>
                <c:pt idx="146">
                  <c:v>12.92</c:v>
                </c:pt>
                <c:pt idx="147" formatCode="0.00">
                  <c:v>12.9</c:v>
                </c:pt>
                <c:pt idx="148">
                  <c:v>12.92</c:v>
                </c:pt>
                <c:pt idx="149">
                  <c:v>12.93</c:v>
                </c:pt>
                <c:pt idx="150">
                  <c:v>12.93</c:v>
                </c:pt>
                <c:pt idx="151">
                  <c:v>12.93</c:v>
                </c:pt>
                <c:pt idx="152">
                  <c:v>12.93</c:v>
                </c:pt>
                <c:pt idx="153" formatCode="0.00">
                  <c:v>13</c:v>
                </c:pt>
                <c:pt idx="154">
                  <c:v>13.01</c:v>
                </c:pt>
                <c:pt idx="155">
                  <c:v>13.01</c:v>
                </c:pt>
                <c:pt idx="156">
                  <c:v>13.02</c:v>
                </c:pt>
                <c:pt idx="157">
                  <c:v>13.03</c:v>
                </c:pt>
                <c:pt idx="158">
                  <c:v>13.02</c:v>
                </c:pt>
                <c:pt idx="159">
                  <c:v>13.02</c:v>
                </c:pt>
                <c:pt idx="160">
                  <c:v>13.03</c:v>
                </c:pt>
                <c:pt idx="161">
                  <c:v>13.02</c:v>
                </c:pt>
                <c:pt idx="162">
                  <c:v>13.03</c:v>
                </c:pt>
                <c:pt idx="163">
                  <c:v>13.04</c:v>
                </c:pt>
                <c:pt idx="164">
                  <c:v>13.07</c:v>
                </c:pt>
                <c:pt idx="165" formatCode="0.00">
                  <c:v>13.1</c:v>
                </c:pt>
                <c:pt idx="166" formatCode="0.00">
                  <c:v>13.1</c:v>
                </c:pt>
                <c:pt idx="167" formatCode="0.00">
                  <c:v>13.1</c:v>
                </c:pt>
                <c:pt idx="168" formatCode="0.00">
                  <c:v>13.1</c:v>
                </c:pt>
                <c:pt idx="169">
                  <c:v>13.11</c:v>
                </c:pt>
                <c:pt idx="170">
                  <c:v>13.11</c:v>
                </c:pt>
                <c:pt idx="171" formatCode="0.00">
                  <c:v>13.1</c:v>
                </c:pt>
                <c:pt idx="172" formatCode="0.00">
                  <c:v>13.1</c:v>
                </c:pt>
                <c:pt idx="173" formatCode="0.00">
                  <c:v>13.1</c:v>
                </c:pt>
                <c:pt idx="174">
                  <c:v>13.12</c:v>
                </c:pt>
                <c:pt idx="175" formatCode="0.00">
                  <c:v>13.1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12BB-4CC9-B364-F624B1F738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57146383"/>
        <c:axId val="1157147343"/>
      </c:line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POL IN BAGASSE</c:v>
                </c:pt>
              </c:strCache>
            </c:strRef>
          </c:tx>
          <c:spPr>
            <a:ln w="28575" cap="rnd">
              <a:solidFill>
                <a:srgbClr val="00206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Sheet1!$A$13:$A$188</c:f>
              <c:numCache>
                <c:formatCode>m/d/yyyy</c:formatCode>
                <c:ptCount val="176"/>
                <c:pt idx="0">
                  <c:v>45603</c:v>
                </c:pt>
                <c:pt idx="1">
                  <c:v>45604</c:v>
                </c:pt>
                <c:pt idx="2">
                  <c:v>45605</c:v>
                </c:pt>
                <c:pt idx="3">
                  <c:v>45606</c:v>
                </c:pt>
                <c:pt idx="4">
                  <c:v>45607</c:v>
                </c:pt>
                <c:pt idx="5">
                  <c:v>45608</c:v>
                </c:pt>
                <c:pt idx="6">
                  <c:v>45609</c:v>
                </c:pt>
                <c:pt idx="7">
                  <c:v>45610</c:v>
                </c:pt>
                <c:pt idx="8">
                  <c:v>45611</c:v>
                </c:pt>
                <c:pt idx="9">
                  <c:v>45612</c:v>
                </c:pt>
                <c:pt idx="10">
                  <c:v>45613</c:v>
                </c:pt>
                <c:pt idx="11">
                  <c:v>45614</c:v>
                </c:pt>
                <c:pt idx="12">
                  <c:v>45615</c:v>
                </c:pt>
                <c:pt idx="13">
                  <c:v>45616</c:v>
                </c:pt>
                <c:pt idx="14">
                  <c:v>45617</c:v>
                </c:pt>
                <c:pt idx="15">
                  <c:v>45618</c:v>
                </c:pt>
                <c:pt idx="16">
                  <c:v>45619</c:v>
                </c:pt>
                <c:pt idx="17">
                  <c:v>45620</c:v>
                </c:pt>
                <c:pt idx="18">
                  <c:v>45621</c:v>
                </c:pt>
                <c:pt idx="19">
                  <c:v>45622</c:v>
                </c:pt>
                <c:pt idx="20">
                  <c:v>45623</c:v>
                </c:pt>
                <c:pt idx="21">
                  <c:v>45624</c:v>
                </c:pt>
                <c:pt idx="22">
                  <c:v>45625</c:v>
                </c:pt>
                <c:pt idx="23">
                  <c:v>45626</c:v>
                </c:pt>
                <c:pt idx="24">
                  <c:v>45627</c:v>
                </c:pt>
                <c:pt idx="25">
                  <c:v>45628</c:v>
                </c:pt>
                <c:pt idx="26">
                  <c:v>45629</c:v>
                </c:pt>
                <c:pt idx="27">
                  <c:v>45630</c:v>
                </c:pt>
                <c:pt idx="28">
                  <c:v>45631</c:v>
                </c:pt>
                <c:pt idx="29">
                  <c:v>45632</c:v>
                </c:pt>
                <c:pt idx="30">
                  <c:v>45633</c:v>
                </c:pt>
                <c:pt idx="31">
                  <c:v>45634</c:v>
                </c:pt>
                <c:pt idx="32">
                  <c:v>45635</c:v>
                </c:pt>
                <c:pt idx="33">
                  <c:v>45636</c:v>
                </c:pt>
                <c:pt idx="34">
                  <c:v>45637</c:v>
                </c:pt>
                <c:pt idx="35">
                  <c:v>45638</c:v>
                </c:pt>
                <c:pt idx="36">
                  <c:v>45639</c:v>
                </c:pt>
                <c:pt idx="37">
                  <c:v>45640</c:v>
                </c:pt>
                <c:pt idx="38">
                  <c:v>45641</c:v>
                </c:pt>
                <c:pt idx="39">
                  <c:v>45642</c:v>
                </c:pt>
                <c:pt idx="40">
                  <c:v>45643</c:v>
                </c:pt>
                <c:pt idx="41">
                  <c:v>45644</c:v>
                </c:pt>
                <c:pt idx="42">
                  <c:v>45645</c:v>
                </c:pt>
                <c:pt idx="43">
                  <c:v>45646</c:v>
                </c:pt>
                <c:pt idx="44">
                  <c:v>45647</c:v>
                </c:pt>
                <c:pt idx="45">
                  <c:v>45648</c:v>
                </c:pt>
                <c:pt idx="46">
                  <c:v>45649</c:v>
                </c:pt>
                <c:pt idx="47">
                  <c:v>45650</c:v>
                </c:pt>
                <c:pt idx="48">
                  <c:v>45651</c:v>
                </c:pt>
                <c:pt idx="49">
                  <c:v>45652</c:v>
                </c:pt>
                <c:pt idx="50">
                  <c:v>45653</c:v>
                </c:pt>
                <c:pt idx="51">
                  <c:v>45654</c:v>
                </c:pt>
                <c:pt idx="52">
                  <c:v>45655</c:v>
                </c:pt>
                <c:pt idx="53">
                  <c:v>45656</c:v>
                </c:pt>
                <c:pt idx="54">
                  <c:v>45657</c:v>
                </c:pt>
                <c:pt idx="55">
                  <c:v>45658</c:v>
                </c:pt>
                <c:pt idx="56">
                  <c:v>45659</c:v>
                </c:pt>
                <c:pt idx="57">
                  <c:v>45660</c:v>
                </c:pt>
                <c:pt idx="58">
                  <c:v>45661</c:v>
                </c:pt>
                <c:pt idx="59">
                  <c:v>45662</c:v>
                </c:pt>
                <c:pt idx="60">
                  <c:v>45663</c:v>
                </c:pt>
                <c:pt idx="61">
                  <c:v>45664</c:v>
                </c:pt>
                <c:pt idx="62">
                  <c:v>45665</c:v>
                </c:pt>
                <c:pt idx="63">
                  <c:v>45666</c:v>
                </c:pt>
                <c:pt idx="64">
                  <c:v>45667</c:v>
                </c:pt>
                <c:pt idx="65">
                  <c:v>45668</c:v>
                </c:pt>
                <c:pt idx="66">
                  <c:v>45669</c:v>
                </c:pt>
                <c:pt idx="67">
                  <c:v>45670</c:v>
                </c:pt>
                <c:pt idx="68">
                  <c:v>45671</c:v>
                </c:pt>
                <c:pt idx="69">
                  <c:v>45672</c:v>
                </c:pt>
                <c:pt idx="70">
                  <c:v>45673</c:v>
                </c:pt>
                <c:pt idx="71">
                  <c:v>45674</c:v>
                </c:pt>
                <c:pt idx="72">
                  <c:v>45675</c:v>
                </c:pt>
                <c:pt idx="73">
                  <c:v>45676</c:v>
                </c:pt>
                <c:pt idx="74">
                  <c:v>45677</c:v>
                </c:pt>
                <c:pt idx="75">
                  <c:v>45678</c:v>
                </c:pt>
                <c:pt idx="76">
                  <c:v>45679</c:v>
                </c:pt>
                <c:pt idx="77">
                  <c:v>45680</c:v>
                </c:pt>
                <c:pt idx="78">
                  <c:v>45681</c:v>
                </c:pt>
                <c:pt idx="79">
                  <c:v>45682</c:v>
                </c:pt>
                <c:pt idx="80">
                  <c:v>45683</c:v>
                </c:pt>
                <c:pt idx="81">
                  <c:v>45684</c:v>
                </c:pt>
                <c:pt idx="82">
                  <c:v>45685</c:v>
                </c:pt>
                <c:pt idx="83">
                  <c:v>45686</c:v>
                </c:pt>
                <c:pt idx="84">
                  <c:v>45687</c:v>
                </c:pt>
                <c:pt idx="85">
                  <c:v>45688</c:v>
                </c:pt>
                <c:pt idx="86">
                  <c:v>45689</c:v>
                </c:pt>
                <c:pt idx="87">
                  <c:v>45690</c:v>
                </c:pt>
                <c:pt idx="88">
                  <c:v>45691</c:v>
                </c:pt>
                <c:pt idx="89">
                  <c:v>45692</c:v>
                </c:pt>
                <c:pt idx="90">
                  <c:v>45693</c:v>
                </c:pt>
                <c:pt idx="91">
                  <c:v>45694</c:v>
                </c:pt>
                <c:pt idx="92">
                  <c:v>45695</c:v>
                </c:pt>
                <c:pt idx="93">
                  <c:v>45956</c:v>
                </c:pt>
                <c:pt idx="94">
                  <c:v>45957</c:v>
                </c:pt>
                <c:pt idx="95">
                  <c:v>45958</c:v>
                </c:pt>
                <c:pt idx="96">
                  <c:v>45959</c:v>
                </c:pt>
                <c:pt idx="97">
                  <c:v>45960</c:v>
                </c:pt>
                <c:pt idx="98">
                  <c:v>45961</c:v>
                </c:pt>
                <c:pt idx="99">
                  <c:v>45962</c:v>
                </c:pt>
                <c:pt idx="100">
                  <c:v>45963</c:v>
                </c:pt>
                <c:pt idx="101">
                  <c:v>45964</c:v>
                </c:pt>
                <c:pt idx="102">
                  <c:v>45965</c:v>
                </c:pt>
                <c:pt idx="103">
                  <c:v>45966</c:v>
                </c:pt>
                <c:pt idx="104">
                  <c:v>45967</c:v>
                </c:pt>
                <c:pt idx="105">
                  <c:v>45968</c:v>
                </c:pt>
                <c:pt idx="106">
                  <c:v>45969</c:v>
                </c:pt>
                <c:pt idx="107">
                  <c:v>45970</c:v>
                </c:pt>
                <c:pt idx="108">
                  <c:v>45971</c:v>
                </c:pt>
                <c:pt idx="109">
                  <c:v>45972</c:v>
                </c:pt>
                <c:pt idx="110">
                  <c:v>45973</c:v>
                </c:pt>
                <c:pt idx="111">
                  <c:v>45974</c:v>
                </c:pt>
                <c:pt idx="112">
                  <c:v>45975</c:v>
                </c:pt>
                <c:pt idx="113">
                  <c:v>45976</c:v>
                </c:pt>
                <c:pt idx="114">
                  <c:v>45977</c:v>
                </c:pt>
                <c:pt idx="115">
                  <c:v>45978</c:v>
                </c:pt>
                <c:pt idx="116">
                  <c:v>45979</c:v>
                </c:pt>
                <c:pt idx="117">
                  <c:v>45980</c:v>
                </c:pt>
                <c:pt idx="118">
                  <c:v>45981</c:v>
                </c:pt>
                <c:pt idx="119">
                  <c:v>45982</c:v>
                </c:pt>
                <c:pt idx="120">
                  <c:v>45983</c:v>
                </c:pt>
                <c:pt idx="121">
                  <c:v>45984</c:v>
                </c:pt>
                <c:pt idx="122">
                  <c:v>45985</c:v>
                </c:pt>
                <c:pt idx="123">
                  <c:v>45986</c:v>
                </c:pt>
                <c:pt idx="124">
                  <c:v>45987</c:v>
                </c:pt>
                <c:pt idx="125">
                  <c:v>45988</c:v>
                </c:pt>
                <c:pt idx="126">
                  <c:v>45989</c:v>
                </c:pt>
                <c:pt idx="127">
                  <c:v>45990</c:v>
                </c:pt>
                <c:pt idx="128">
                  <c:v>45991</c:v>
                </c:pt>
                <c:pt idx="129">
                  <c:v>45992</c:v>
                </c:pt>
                <c:pt idx="130">
                  <c:v>45993</c:v>
                </c:pt>
                <c:pt idx="131">
                  <c:v>45994</c:v>
                </c:pt>
                <c:pt idx="132">
                  <c:v>45995</c:v>
                </c:pt>
                <c:pt idx="133">
                  <c:v>45996</c:v>
                </c:pt>
                <c:pt idx="134">
                  <c:v>45997</c:v>
                </c:pt>
                <c:pt idx="135">
                  <c:v>45998</c:v>
                </c:pt>
                <c:pt idx="136">
                  <c:v>45999</c:v>
                </c:pt>
                <c:pt idx="137">
                  <c:v>46000</c:v>
                </c:pt>
                <c:pt idx="138">
                  <c:v>46001</c:v>
                </c:pt>
                <c:pt idx="139">
                  <c:v>46002</c:v>
                </c:pt>
                <c:pt idx="140">
                  <c:v>46003</c:v>
                </c:pt>
                <c:pt idx="141">
                  <c:v>46005</c:v>
                </c:pt>
                <c:pt idx="142">
                  <c:v>46006</c:v>
                </c:pt>
                <c:pt idx="143">
                  <c:v>46007</c:v>
                </c:pt>
                <c:pt idx="144">
                  <c:v>46008</c:v>
                </c:pt>
                <c:pt idx="145">
                  <c:v>46009</c:v>
                </c:pt>
                <c:pt idx="146">
                  <c:v>46010</c:v>
                </c:pt>
                <c:pt idx="147">
                  <c:v>46011</c:v>
                </c:pt>
                <c:pt idx="148">
                  <c:v>46012</c:v>
                </c:pt>
                <c:pt idx="149">
                  <c:v>46013</c:v>
                </c:pt>
                <c:pt idx="150">
                  <c:v>46014</c:v>
                </c:pt>
                <c:pt idx="151">
                  <c:v>46015</c:v>
                </c:pt>
                <c:pt idx="152">
                  <c:v>46016</c:v>
                </c:pt>
                <c:pt idx="153">
                  <c:v>46017</c:v>
                </c:pt>
                <c:pt idx="154">
                  <c:v>46018</c:v>
                </c:pt>
                <c:pt idx="155">
                  <c:v>46019</c:v>
                </c:pt>
                <c:pt idx="156">
                  <c:v>46020</c:v>
                </c:pt>
                <c:pt idx="157">
                  <c:v>46021</c:v>
                </c:pt>
                <c:pt idx="158">
                  <c:v>46022</c:v>
                </c:pt>
                <c:pt idx="159">
                  <c:v>46023</c:v>
                </c:pt>
                <c:pt idx="160">
                  <c:v>46024</c:v>
                </c:pt>
                <c:pt idx="161">
                  <c:v>46025</c:v>
                </c:pt>
                <c:pt idx="162">
                  <c:v>46026</c:v>
                </c:pt>
                <c:pt idx="163">
                  <c:v>46027</c:v>
                </c:pt>
                <c:pt idx="164">
                  <c:v>46028</c:v>
                </c:pt>
                <c:pt idx="165">
                  <c:v>46029</c:v>
                </c:pt>
                <c:pt idx="166">
                  <c:v>46030</c:v>
                </c:pt>
                <c:pt idx="167">
                  <c:v>46031</c:v>
                </c:pt>
                <c:pt idx="168">
                  <c:v>46032</c:v>
                </c:pt>
                <c:pt idx="169">
                  <c:v>46033</c:v>
                </c:pt>
                <c:pt idx="170">
                  <c:v>46034</c:v>
                </c:pt>
                <c:pt idx="171">
                  <c:v>46035</c:v>
                </c:pt>
                <c:pt idx="172">
                  <c:v>46036</c:v>
                </c:pt>
                <c:pt idx="173">
                  <c:v>46037</c:v>
                </c:pt>
                <c:pt idx="174">
                  <c:v>46038</c:v>
                </c:pt>
                <c:pt idx="175">
                  <c:v>46039</c:v>
                </c:pt>
              </c:numCache>
            </c:numRef>
          </c:cat>
          <c:val>
            <c:numRef>
              <c:f>Sheet1!$B$13:$B$188</c:f>
              <c:numCache>
                <c:formatCode>General</c:formatCode>
                <c:ptCount val="176"/>
                <c:pt idx="0">
                  <c:v>0.52</c:v>
                </c:pt>
                <c:pt idx="1">
                  <c:v>0.49</c:v>
                </c:pt>
                <c:pt idx="2">
                  <c:v>0.5</c:v>
                </c:pt>
                <c:pt idx="3">
                  <c:v>0.5</c:v>
                </c:pt>
                <c:pt idx="4">
                  <c:v>0.5</c:v>
                </c:pt>
                <c:pt idx="5">
                  <c:v>0.5</c:v>
                </c:pt>
                <c:pt idx="6">
                  <c:v>0.49</c:v>
                </c:pt>
                <c:pt idx="7">
                  <c:v>0.5</c:v>
                </c:pt>
                <c:pt idx="8">
                  <c:v>0.49</c:v>
                </c:pt>
                <c:pt idx="9">
                  <c:v>0.49</c:v>
                </c:pt>
                <c:pt idx="10">
                  <c:v>0.49</c:v>
                </c:pt>
                <c:pt idx="11">
                  <c:v>0.49</c:v>
                </c:pt>
                <c:pt idx="12">
                  <c:v>0.49</c:v>
                </c:pt>
                <c:pt idx="13">
                  <c:v>0.54</c:v>
                </c:pt>
                <c:pt idx="14">
                  <c:v>0.49</c:v>
                </c:pt>
                <c:pt idx="15">
                  <c:v>0.49</c:v>
                </c:pt>
                <c:pt idx="16">
                  <c:v>0.48</c:v>
                </c:pt>
                <c:pt idx="17">
                  <c:v>0.47</c:v>
                </c:pt>
                <c:pt idx="18">
                  <c:v>0.47</c:v>
                </c:pt>
                <c:pt idx="19">
                  <c:v>0.47</c:v>
                </c:pt>
                <c:pt idx="20">
                  <c:v>0.47</c:v>
                </c:pt>
                <c:pt idx="21">
                  <c:v>0.46</c:v>
                </c:pt>
                <c:pt idx="22">
                  <c:v>0.46</c:v>
                </c:pt>
                <c:pt idx="23">
                  <c:v>0.47</c:v>
                </c:pt>
                <c:pt idx="24">
                  <c:v>0.47</c:v>
                </c:pt>
                <c:pt idx="25">
                  <c:v>0.46</c:v>
                </c:pt>
                <c:pt idx="26">
                  <c:v>0.46</c:v>
                </c:pt>
                <c:pt idx="27">
                  <c:v>0.46</c:v>
                </c:pt>
                <c:pt idx="28">
                  <c:v>0.46</c:v>
                </c:pt>
                <c:pt idx="29">
                  <c:v>0.48</c:v>
                </c:pt>
                <c:pt idx="30">
                  <c:v>0.47</c:v>
                </c:pt>
                <c:pt idx="31">
                  <c:v>0.46</c:v>
                </c:pt>
                <c:pt idx="32">
                  <c:v>0.46</c:v>
                </c:pt>
                <c:pt idx="33" formatCode="0.00">
                  <c:v>0.5</c:v>
                </c:pt>
                <c:pt idx="34" formatCode="0.00">
                  <c:v>0.47</c:v>
                </c:pt>
                <c:pt idx="35" formatCode="0.00">
                  <c:v>0.5</c:v>
                </c:pt>
                <c:pt idx="36">
                  <c:v>0.46</c:v>
                </c:pt>
                <c:pt idx="37">
                  <c:v>0.46</c:v>
                </c:pt>
                <c:pt idx="38">
                  <c:v>0.46</c:v>
                </c:pt>
                <c:pt idx="39">
                  <c:v>0.47</c:v>
                </c:pt>
                <c:pt idx="40">
                  <c:v>0.47</c:v>
                </c:pt>
                <c:pt idx="41">
                  <c:v>0.46</c:v>
                </c:pt>
                <c:pt idx="42">
                  <c:v>0.46</c:v>
                </c:pt>
                <c:pt idx="43">
                  <c:v>0.46</c:v>
                </c:pt>
                <c:pt idx="44">
                  <c:v>0.46</c:v>
                </c:pt>
                <c:pt idx="45">
                  <c:v>0.47</c:v>
                </c:pt>
                <c:pt idx="46">
                  <c:v>0.46</c:v>
                </c:pt>
                <c:pt idx="47">
                  <c:v>0.46</c:v>
                </c:pt>
                <c:pt idx="48">
                  <c:v>0.46</c:v>
                </c:pt>
                <c:pt idx="49">
                  <c:v>0.46</c:v>
                </c:pt>
                <c:pt idx="50">
                  <c:v>0.46</c:v>
                </c:pt>
                <c:pt idx="51">
                  <c:v>0.46</c:v>
                </c:pt>
                <c:pt idx="52">
                  <c:v>0.46</c:v>
                </c:pt>
                <c:pt idx="53">
                  <c:v>0.46</c:v>
                </c:pt>
                <c:pt idx="54">
                  <c:v>0.46</c:v>
                </c:pt>
                <c:pt idx="55">
                  <c:v>0.46</c:v>
                </c:pt>
                <c:pt idx="56">
                  <c:v>0.46</c:v>
                </c:pt>
                <c:pt idx="57">
                  <c:v>0.47</c:v>
                </c:pt>
                <c:pt idx="58">
                  <c:v>0.47</c:v>
                </c:pt>
                <c:pt idx="59">
                  <c:v>0.47</c:v>
                </c:pt>
                <c:pt idx="60">
                  <c:v>0.47</c:v>
                </c:pt>
                <c:pt idx="61">
                  <c:v>0.47</c:v>
                </c:pt>
                <c:pt idx="62">
                  <c:v>0.47</c:v>
                </c:pt>
                <c:pt idx="63">
                  <c:v>0.46</c:v>
                </c:pt>
                <c:pt idx="64">
                  <c:v>0.46</c:v>
                </c:pt>
                <c:pt idx="65">
                  <c:v>0.46</c:v>
                </c:pt>
                <c:pt idx="66">
                  <c:v>0.47</c:v>
                </c:pt>
                <c:pt idx="67">
                  <c:v>0.46</c:v>
                </c:pt>
                <c:pt idx="68">
                  <c:v>0.46</c:v>
                </c:pt>
                <c:pt idx="69">
                  <c:v>0.47</c:v>
                </c:pt>
                <c:pt idx="70">
                  <c:v>0.46</c:v>
                </c:pt>
                <c:pt idx="71">
                  <c:v>0.46</c:v>
                </c:pt>
                <c:pt idx="72">
                  <c:v>0.46</c:v>
                </c:pt>
                <c:pt idx="73">
                  <c:v>0.46</c:v>
                </c:pt>
                <c:pt idx="74">
                  <c:v>0.47</c:v>
                </c:pt>
                <c:pt idx="75">
                  <c:v>0.46</c:v>
                </c:pt>
                <c:pt idx="76">
                  <c:v>0.47</c:v>
                </c:pt>
                <c:pt idx="77">
                  <c:v>0.47</c:v>
                </c:pt>
                <c:pt idx="78">
                  <c:v>0.47</c:v>
                </c:pt>
                <c:pt idx="79">
                  <c:v>0.47</c:v>
                </c:pt>
                <c:pt idx="80">
                  <c:v>0.47</c:v>
                </c:pt>
                <c:pt idx="81">
                  <c:v>0.48</c:v>
                </c:pt>
                <c:pt idx="82">
                  <c:v>0.48</c:v>
                </c:pt>
                <c:pt idx="83">
                  <c:v>0.46</c:v>
                </c:pt>
                <c:pt idx="84">
                  <c:v>0.47</c:v>
                </c:pt>
                <c:pt idx="85">
                  <c:v>0.48</c:v>
                </c:pt>
                <c:pt idx="86">
                  <c:v>0.47</c:v>
                </c:pt>
                <c:pt idx="87">
                  <c:v>0.47</c:v>
                </c:pt>
                <c:pt idx="88">
                  <c:v>0.47</c:v>
                </c:pt>
                <c:pt idx="89">
                  <c:v>0.47</c:v>
                </c:pt>
                <c:pt idx="90">
                  <c:v>0.48</c:v>
                </c:pt>
                <c:pt idx="91">
                  <c:v>0.48</c:v>
                </c:pt>
                <c:pt idx="92">
                  <c:v>0.49</c:v>
                </c:pt>
                <c:pt idx="93" formatCode="0.00">
                  <c:v>0.55000000000000004</c:v>
                </c:pt>
                <c:pt idx="94" formatCode="0.00">
                  <c:v>0.59</c:v>
                </c:pt>
                <c:pt idx="95" formatCode="0.00">
                  <c:v>0.59</c:v>
                </c:pt>
                <c:pt idx="96" formatCode="0.00">
                  <c:v>0.57999999999999996</c:v>
                </c:pt>
                <c:pt idx="97" formatCode="0.00">
                  <c:v>0.54</c:v>
                </c:pt>
                <c:pt idx="98" formatCode="0.00">
                  <c:v>0.5</c:v>
                </c:pt>
                <c:pt idx="99">
                  <c:v>0.51</c:v>
                </c:pt>
                <c:pt idx="100">
                  <c:v>0.56000000000000005</c:v>
                </c:pt>
                <c:pt idx="101">
                  <c:v>0.52</c:v>
                </c:pt>
                <c:pt idx="102" formatCode="0.00">
                  <c:v>0.5</c:v>
                </c:pt>
                <c:pt idx="103">
                  <c:v>0.52</c:v>
                </c:pt>
                <c:pt idx="104">
                  <c:v>0.52</c:v>
                </c:pt>
                <c:pt idx="105">
                  <c:v>0.52</c:v>
                </c:pt>
                <c:pt idx="106">
                  <c:v>0.51</c:v>
                </c:pt>
                <c:pt idx="107" formatCode="0.00">
                  <c:v>0.5</c:v>
                </c:pt>
                <c:pt idx="108">
                  <c:v>0.51</c:v>
                </c:pt>
                <c:pt idx="109" formatCode="0.00">
                  <c:v>0.5</c:v>
                </c:pt>
                <c:pt idx="110">
                  <c:v>0.51</c:v>
                </c:pt>
                <c:pt idx="111">
                  <c:v>0.51</c:v>
                </c:pt>
                <c:pt idx="112">
                  <c:v>0.51</c:v>
                </c:pt>
                <c:pt idx="113" formatCode="0.00">
                  <c:v>0.5</c:v>
                </c:pt>
                <c:pt idx="114">
                  <c:v>0.48</c:v>
                </c:pt>
                <c:pt idx="115">
                  <c:v>0.49</c:v>
                </c:pt>
                <c:pt idx="116">
                  <c:v>0.48</c:v>
                </c:pt>
                <c:pt idx="117">
                  <c:v>0.48</c:v>
                </c:pt>
                <c:pt idx="118">
                  <c:v>0.47</c:v>
                </c:pt>
                <c:pt idx="119">
                  <c:v>0.47</c:v>
                </c:pt>
                <c:pt idx="120">
                  <c:v>0.48</c:v>
                </c:pt>
                <c:pt idx="121">
                  <c:v>0.47</c:v>
                </c:pt>
                <c:pt idx="122">
                  <c:v>0.47</c:v>
                </c:pt>
                <c:pt idx="123">
                  <c:v>0.47</c:v>
                </c:pt>
                <c:pt idx="124">
                  <c:v>0.46</c:v>
                </c:pt>
                <c:pt idx="125">
                  <c:v>0.46</c:v>
                </c:pt>
                <c:pt idx="126">
                  <c:v>0.46</c:v>
                </c:pt>
                <c:pt idx="127">
                  <c:v>0.46</c:v>
                </c:pt>
                <c:pt idx="128">
                  <c:v>0.46</c:v>
                </c:pt>
                <c:pt idx="129">
                  <c:v>0.47</c:v>
                </c:pt>
                <c:pt idx="130">
                  <c:v>0.47</c:v>
                </c:pt>
                <c:pt idx="131">
                  <c:v>0.47</c:v>
                </c:pt>
                <c:pt idx="132">
                  <c:v>0.47</c:v>
                </c:pt>
                <c:pt idx="133">
                  <c:v>0.47</c:v>
                </c:pt>
                <c:pt idx="134">
                  <c:v>0.47</c:v>
                </c:pt>
                <c:pt idx="135">
                  <c:v>0.46</c:v>
                </c:pt>
                <c:pt idx="136">
                  <c:v>0.48</c:v>
                </c:pt>
                <c:pt idx="137">
                  <c:v>0.48</c:v>
                </c:pt>
                <c:pt idx="138">
                  <c:v>0.48</c:v>
                </c:pt>
                <c:pt idx="139">
                  <c:v>0.48</c:v>
                </c:pt>
                <c:pt idx="140">
                  <c:v>0.49</c:v>
                </c:pt>
                <c:pt idx="141">
                  <c:v>0.48</c:v>
                </c:pt>
                <c:pt idx="142">
                  <c:v>0.48</c:v>
                </c:pt>
                <c:pt idx="143">
                  <c:v>0.48</c:v>
                </c:pt>
                <c:pt idx="144">
                  <c:v>0.49</c:v>
                </c:pt>
                <c:pt idx="145">
                  <c:v>0.48</c:v>
                </c:pt>
                <c:pt idx="146">
                  <c:v>0.48</c:v>
                </c:pt>
                <c:pt idx="147">
                  <c:v>0.48</c:v>
                </c:pt>
                <c:pt idx="148">
                  <c:v>0.49</c:v>
                </c:pt>
                <c:pt idx="149">
                  <c:v>0.49</c:v>
                </c:pt>
                <c:pt idx="150">
                  <c:v>0.48</c:v>
                </c:pt>
                <c:pt idx="151">
                  <c:v>0.48</c:v>
                </c:pt>
                <c:pt idx="152">
                  <c:v>0.48</c:v>
                </c:pt>
                <c:pt idx="153">
                  <c:v>0.48</c:v>
                </c:pt>
                <c:pt idx="154">
                  <c:v>0.48</c:v>
                </c:pt>
                <c:pt idx="155">
                  <c:v>0.47</c:v>
                </c:pt>
                <c:pt idx="156">
                  <c:v>0.48</c:v>
                </c:pt>
                <c:pt idx="157">
                  <c:v>0.48</c:v>
                </c:pt>
                <c:pt idx="158">
                  <c:v>0.48</c:v>
                </c:pt>
                <c:pt idx="159">
                  <c:v>0.48</c:v>
                </c:pt>
                <c:pt idx="160">
                  <c:v>0.49</c:v>
                </c:pt>
                <c:pt idx="161">
                  <c:v>0.49</c:v>
                </c:pt>
                <c:pt idx="162">
                  <c:v>0.49</c:v>
                </c:pt>
                <c:pt idx="163">
                  <c:v>0.48</c:v>
                </c:pt>
                <c:pt idx="164">
                  <c:v>0.48</c:v>
                </c:pt>
                <c:pt idx="165">
                  <c:v>0.49</c:v>
                </c:pt>
                <c:pt idx="166">
                  <c:v>0.49</c:v>
                </c:pt>
                <c:pt idx="167">
                  <c:v>0.49</c:v>
                </c:pt>
                <c:pt idx="168">
                  <c:v>0.49</c:v>
                </c:pt>
                <c:pt idx="169" formatCode="0.00">
                  <c:v>0.5</c:v>
                </c:pt>
                <c:pt idx="170" formatCode="0.00">
                  <c:v>0.5</c:v>
                </c:pt>
                <c:pt idx="171" formatCode="0.00">
                  <c:v>0.49</c:v>
                </c:pt>
                <c:pt idx="172" formatCode="0.00">
                  <c:v>0.49</c:v>
                </c:pt>
                <c:pt idx="173" formatCode="0.00">
                  <c:v>0.5</c:v>
                </c:pt>
                <c:pt idx="174" formatCode="0.00">
                  <c:v>0.5</c:v>
                </c:pt>
                <c:pt idx="175" formatCode="0.00">
                  <c:v>0.49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2BB-4CC9-B364-F624B1F738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POL IN F CAKE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Sheet1!$A$13:$A$188</c:f>
              <c:numCache>
                <c:formatCode>m/d/yyyy</c:formatCode>
                <c:ptCount val="176"/>
                <c:pt idx="0">
                  <c:v>45603</c:v>
                </c:pt>
                <c:pt idx="1">
                  <c:v>45604</c:v>
                </c:pt>
                <c:pt idx="2">
                  <c:v>45605</c:v>
                </c:pt>
                <c:pt idx="3">
                  <c:v>45606</c:v>
                </c:pt>
                <c:pt idx="4">
                  <c:v>45607</c:v>
                </c:pt>
                <c:pt idx="5">
                  <c:v>45608</c:v>
                </c:pt>
                <c:pt idx="6">
                  <c:v>45609</c:v>
                </c:pt>
                <c:pt idx="7">
                  <c:v>45610</c:v>
                </c:pt>
                <c:pt idx="8">
                  <c:v>45611</c:v>
                </c:pt>
                <c:pt idx="9">
                  <c:v>45612</c:v>
                </c:pt>
                <c:pt idx="10">
                  <c:v>45613</c:v>
                </c:pt>
                <c:pt idx="11">
                  <c:v>45614</c:v>
                </c:pt>
                <c:pt idx="12">
                  <c:v>45615</c:v>
                </c:pt>
                <c:pt idx="13">
                  <c:v>45616</c:v>
                </c:pt>
                <c:pt idx="14">
                  <c:v>45617</c:v>
                </c:pt>
                <c:pt idx="15">
                  <c:v>45618</c:v>
                </c:pt>
                <c:pt idx="16">
                  <c:v>45619</c:v>
                </c:pt>
                <c:pt idx="17">
                  <c:v>45620</c:v>
                </c:pt>
                <c:pt idx="18">
                  <c:v>45621</c:v>
                </c:pt>
                <c:pt idx="19">
                  <c:v>45622</c:v>
                </c:pt>
                <c:pt idx="20">
                  <c:v>45623</c:v>
                </c:pt>
                <c:pt idx="21">
                  <c:v>45624</c:v>
                </c:pt>
                <c:pt idx="22">
                  <c:v>45625</c:v>
                </c:pt>
                <c:pt idx="23">
                  <c:v>45626</c:v>
                </c:pt>
                <c:pt idx="24">
                  <c:v>45627</c:v>
                </c:pt>
                <c:pt idx="25">
                  <c:v>45628</c:v>
                </c:pt>
                <c:pt idx="26">
                  <c:v>45629</c:v>
                </c:pt>
                <c:pt idx="27">
                  <c:v>45630</c:v>
                </c:pt>
                <c:pt idx="28">
                  <c:v>45631</c:v>
                </c:pt>
                <c:pt idx="29">
                  <c:v>45632</c:v>
                </c:pt>
                <c:pt idx="30">
                  <c:v>45633</c:v>
                </c:pt>
                <c:pt idx="31">
                  <c:v>45634</c:v>
                </c:pt>
                <c:pt idx="32">
                  <c:v>45635</c:v>
                </c:pt>
                <c:pt idx="33">
                  <c:v>45636</c:v>
                </c:pt>
                <c:pt idx="34">
                  <c:v>45637</c:v>
                </c:pt>
                <c:pt idx="35">
                  <c:v>45638</c:v>
                </c:pt>
                <c:pt idx="36">
                  <c:v>45639</c:v>
                </c:pt>
                <c:pt idx="37">
                  <c:v>45640</c:v>
                </c:pt>
                <c:pt idx="38">
                  <c:v>45641</c:v>
                </c:pt>
                <c:pt idx="39">
                  <c:v>45642</c:v>
                </c:pt>
                <c:pt idx="40">
                  <c:v>45643</c:v>
                </c:pt>
                <c:pt idx="41">
                  <c:v>45644</c:v>
                </c:pt>
                <c:pt idx="42">
                  <c:v>45645</c:v>
                </c:pt>
                <c:pt idx="43">
                  <c:v>45646</c:v>
                </c:pt>
                <c:pt idx="44">
                  <c:v>45647</c:v>
                </c:pt>
                <c:pt idx="45">
                  <c:v>45648</c:v>
                </c:pt>
                <c:pt idx="46">
                  <c:v>45649</c:v>
                </c:pt>
                <c:pt idx="47">
                  <c:v>45650</c:v>
                </c:pt>
                <c:pt idx="48">
                  <c:v>45651</c:v>
                </c:pt>
                <c:pt idx="49">
                  <c:v>45652</c:v>
                </c:pt>
                <c:pt idx="50">
                  <c:v>45653</c:v>
                </c:pt>
                <c:pt idx="51">
                  <c:v>45654</c:v>
                </c:pt>
                <c:pt idx="52">
                  <c:v>45655</c:v>
                </c:pt>
                <c:pt idx="53">
                  <c:v>45656</c:v>
                </c:pt>
                <c:pt idx="54">
                  <c:v>45657</c:v>
                </c:pt>
                <c:pt idx="55">
                  <c:v>45658</c:v>
                </c:pt>
                <c:pt idx="56">
                  <c:v>45659</c:v>
                </c:pt>
                <c:pt idx="57">
                  <c:v>45660</c:v>
                </c:pt>
                <c:pt idx="58">
                  <c:v>45661</c:v>
                </c:pt>
                <c:pt idx="59">
                  <c:v>45662</c:v>
                </c:pt>
                <c:pt idx="60">
                  <c:v>45663</c:v>
                </c:pt>
                <c:pt idx="61">
                  <c:v>45664</c:v>
                </c:pt>
                <c:pt idx="62">
                  <c:v>45665</c:v>
                </c:pt>
                <c:pt idx="63">
                  <c:v>45666</c:v>
                </c:pt>
                <c:pt idx="64">
                  <c:v>45667</c:v>
                </c:pt>
                <c:pt idx="65">
                  <c:v>45668</c:v>
                </c:pt>
                <c:pt idx="66">
                  <c:v>45669</c:v>
                </c:pt>
                <c:pt idx="67">
                  <c:v>45670</c:v>
                </c:pt>
                <c:pt idx="68">
                  <c:v>45671</c:v>
                </c:pt>
                <c:pt idx="69">
                  <c:v>45672</c:v>
                </c:pt>
                <c:pt idx="70">
                  <c:v>45673</c:v>
                </c:pt>
                <c:pt idx="71">
                  <c:v>45674</c:v>
                </c:pt>
                <c:pt idx="72">
                  <c:v>45675</c:v>
                </c:pt>
                <c:pt idx="73">
                  <c:v>45676</c:v>
                </c:pt>
                <c:pt idx="74">
                  <c:v>45677</c:v>
                </c:pt>
                <c:pt idx="75">
                  <c:v>45678</c:v>
                </c:pt>
                <c:pt idx="76">
                  <c:v>45679</c:v>
                </c:pt>
                <c:pt idx="77">
                  <c:v>45680</c:v>
                </c:pt>
                <c:pt idx="78">
                  <c:v>45681</c:v>
                </c:pt>
                <c:pt idx="79">
                  <c:v>45682</c:v>
                </c:pt>
                <c:pt idx="80">
                  <c:v>45683</c:v>
                </c:pt>
                <c:pt idx="81">
                  <c:v>45684</c:v>
                </c:pt>
                <c:pt idx="82">
                  <c:v>45685</c:v>
                </c:pt>
                <c:pt idx="83">
                  <c:v>45686</c:v>
                </c:pt>
                <c:pt idx="84">
                  <c:v>45687</c:v>
                </c:pt>
                <c:pt idx="85">
                  <c:v>45688</c:v>
                </c:pt>
                <c:pt idx="86">
                  <c:v>45689</c:v>
                </c:pt>
                <c:pt idx="87">
                  <c:v>45690</c:v>
                </c:pt>
                <c:pt idx="88">
                  <c:v>45691</c:v>
                </c:pt>
                <c:pt idx="89">
                  <c:v>45692</c:v>
                </c:pt>
                <c:pt idx="90">
                  <c:v>45693</c:v>
                </c:pt>
                <c:pt idx="91">
                  <c:v>45694</c:v>
                </c:pt>
                <c:pt idx="92">
                  <c:v>45695</c:v>
                </c:pt>
                <c:pt idx="93">
                  <c:v>45956</c:v>
                </c:pt>
                <c:pt idx="94">
                  <c:v>45957</c:v>
                </c:pt>
                <c:pt idx="95">
                  <c:v>45958</c:v>
                </c:pt>
                <c:pt idx="96">
                  <c:v>45959</c:v>
                </c:pt>
                <c:pt idx="97">
                  <c:v>45960</c:v>
                </c:pt>
                <c:pt idx="98">
                  <c:v>45961</c:v>
                </c:pt>
                <c:pt idx="99">
                  <c:v>45962</c:v>
                </c:pt>
                <c:pt idx="100">
                  <c:v>45963</c:v>
                </c:pt>
                <c:pt idx="101">
                  <c:v>45964</c:v>
                </c:pt>
                <c:pt idx="102">
                  <c:v>45965</c:v>
                </c:pt>
                <c:pt idx="103">
                  <c:v>45966</c:v>
                </c:pt>
                <c:pt idx="104">
                  <c:v>45967</c:v>
                </c:pt>
                <c:pt idx="105">
                  <c:v>45968</c:v>
                </c:pt>
                <c:pt idx="106">
                  <c:v>45969</c:v>
                </c:pt>
                <c:pt idx="107">
                  <c:v>45970</c:v>
                </c:pt>
                <c:pt idx="108">
                  <c:v>45971</c:v>
                </c:pt>
                <c:pt idx="109">
                  <c:v>45972</c:v>
                </c:pt>
                <c:pt idx="110">
                  <c:v>45973</c:v>
                </c:pt>
                <c:pt idx="111">
                  <c:v>45974</c:v>
                </c:pt>
                <c:pt idx="112">
                  <c:v>45975</c:v>
                </c:pt>
                <c:pt idx="113">
                  <c:v>45976</c:v>
                </c:pt>
                <c:pt idx="114">
                  <c:v>45977</c:v>
                </c:pt>
                <c:pt idx="115">
                  <c:v>45978</c:v>
                </c:pt>
                <c:pt idx="116">
                  <c:v>45979</c:v>
                </c:pt>
                <c:pt idx="117">
                  <c:v>45980</c:v>
                </c:pt>
                <c:pt idx="118">
                  <c:v>45981</c:v>
                </c:pt>
                <c:pt idx="119">
                  <c:v>45982</c:v>
                </c:pt>
                <c:pt idx="120">
                  <c:v>45983</c:v>
                </c:pt>
                <c:pt idx="121">
                  <c:v>45984</c:v>
                </c:pt>
                <c:pt idx="122">
                  <c:v>45985</c:v>
                </c:pt>
                <c:pt idx="123">
                  <c:v>45986</c:v>
                </c:pt>
                <c:pt idx="124">
                  <c:v>45987</c:v>
                </c:pt>
                <c:pt idx="125">
                  <c:v>45988</c:v>
                </c:pt>
                <c:pt idx="126">
                  <c:v>45989</c:v>
                </c:pt>
                <c:pt idx="127">
                  <c:v>45990</c:v>
                </c:pt>
                <c:pt idx="128">
                  <c:v>45991</c:v>
                </c:pt>
                <c:pt idx="129">
                  <c:v>45992</c:v>
                </c:pt>
                <c:pt idx="130">
                  <c:v>45993</c:v>
                </c:pt>
                <c:pt idx="131">
                  <c:v>45994</c:v>
                </c:pt>
                <c:pt idx="132">
                  <c:v>45995</c:v>
                </c:pt>
                <c:pt idx="133">
                  <c:v>45996</c:v>
                </c:pt>
                <c:pt idx="134">
                  <c:v>45997</c:v>
                </c:pt>
                <c:pt idx="135">
                  <c:v>45998</c:v>
                </c:pt>
                <c:pt idx="136">
                  <c:v>45999</c:v>
                </c:pt>
                <c:pt idx="137">
                  <c:v>46000</c:v>
                </c:pt>
                <c:pt idx="138">
                  <c:v>46001</c:v>
                </c:pt>
                <c:pt idx="139">
                  <c:v>46002</c:v>
                </c:pt>
                <c:pt idx="140">
                  <c:v>46003</c:v>
                </c:pt>
                <c:pt idx="141">
                  <c:v>46005</c:v>
                </c:pt>
                <c:pt idx="142">
                  <c:v>46006</c:v>
                </c:pt>
                <c:pt idx="143">
                  <c:v>46007</c:v>
                </c:pt>
                <c:pt idx="144">
                  <c:v>46008</c:v>
                </c:pt>
                <c:pt idx="145">
                  <c:v>46009</c:v>
                </c:pt>
                <c:pt idx="146">
                  <c:v>46010</c:v>
                </c:pt>
                <c:pt idx="147">
                  <c:v>46011</c:v>
                </c:pt>
                <c:pt idx="148">
                  <c:v>46012</c:v>
                </c:pt>
                <c:pt idx="149">
                  <c:v>46013</c:v>
                </c:pt>
                <c:pt idx="150">
                  <c:v>46014</c:v>
                </c:pt>
                <c:pt idx="151">
                  <c:v>46015</c:v>
                </c:pt>
                <c:pt idx="152">
                  <c:v>46016</c:v>
                </c:pt>
                <c:pt idx="153">
                  <c:v>46017</c:v>
                </c:pt>
                <c:pt idx="154">
                  <c:v>46018</c:v>
                </c:pt>
                <c:pt idx="155">
                  <c:v>46019</c:v>
                </c:pt>
                <c:pt idx="156">
                  <c:v>46020</c:v>
                </c:pt>
                <c:pt idx="157">
                  <c:v>46021</c:v>
                </c:pt>
                <c:pt idx="158">
                  <c:v>46022</c:v>
                </c:pt>
                <c:pt idx="159">
                  <c:v>46023</c:v>
                </c:pt>
                <c:pt idx="160">
                  <c:v>46024</c:v>
                </c:pt>
                <c:pt idx="161">
                  <c:v>46025</c:v>
                </c:pt>
                <c:pt idx="162">
                  <c:v>46026</c:v>
                </c:pt>
                <c:pt idx="163">
                  <c:v>46027</c:v>
                </c:pt>
                <c:pt idx="164">
                  <c:v>46028</c:v>
                </c:pt>
                <c:pt idx="165">
                  <c:v>46029</c:v>
                </c:pt>
                <c:pt idx="166">
                  <c:v>46030</c:v>
                </c:pt>
                <c:pt idx="167">
                  <c:v>46031</c:v>
                </c:pt>
                <c:pt idx="168">
                  <c:v>46032</c:v>
                </c:pt>
                <c:pt idx="169">
                  <c:v>46033</c:v>
                </c:pt>
                <c:pt idx="170">
                  <c:v>46034</c:v>
                </c:pt>
                <c:pt idx="171">
                  <c:v>46035</c:v>
                </c:pt>
                <c:pt idx="172">
                  <c:v>46036</c:v>
                </c:pt>
                <c:pt idx="173">
                  <c:v>46037</c:v>
                </c:pt>
                <c:pt idx="174">
                  <c:v>46038</c:v>
                </c:pt>
                <c:pt idx="175">
                  <c:v>46039</c:v>
                </c:pt>
              </c:numCache>
            </c:numRef>
          </c:cat>
          <c:val>
            <c:numRef>
              <c:f>Sheet1!$C$13:$C$188</c:f>
              <c:numCache>
                <c:formatCode>General</c:formatCode>
                <c:ptCount val="176"/>
                <c:pt idx="0">
                  <c:v>7.0000000000000007E-2</c:v>
                </c:pt>
                <c:pt idx="1">
                  <c:v>0.08</c:v>
                </c:pt>
                <c:pt idx="2">
                  <c:v>0.08</c:v>
                </c:pt>
                <c:pt idx="3">
                  <c:v>0.08</c:v>
                </c:pt>
                <c:pt idx="4">
                  <c:v>0.08</c:v>
                </c:pt>
                <c:pt idx="5">
                  <c:v>0.08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0.08</c:v>
                </c:pt>
                <c:pt idx="9">
                  <c:v>7.0000000000000007E-2</c:v>
                </c:pt>
                <c:pt idx="10">
                  <c:v>7.0000000000000007E-2</c:v>
                </c:pt>
                <c:pt idx="11">
                  <c:v>7.0000000000000007E-2</c:v>
                </c:pt>
                <c:pt idx="12">
                  <c:v>7.0000000000000007E-2</c:v>
                </c:pt>
                <c:pt idx="13">
                  <c:v>0.08</c:v>
                </c:pt>
                <c:pt idx="14">
                  <c:v>0.08</c:v>
                </c:pt>
                <c:pt idx="15">
                  <c:v>0.08</c:v>
                </c:pt>
                <c:pt idx="16">
                  <c:v>7.0000000000000007E-2</c:v>
                </c:pt>
                <c:pt idx="17">
                  <c:v>0.08</c:v>
                </c:pt>
                <c:pt idx="18">
                  <c:v>0.08</c:v>
                </c:pt>
                <c:pt idx="19">
                  <c:v>0.08</c:v>
                </c:pt>
                <c:pt idx="20">
                  <c:v>0.08</c:v>
                </c:pt>
                <c:pt idx="21">
                  <c:v>0.08</c:v>
                </c:pt>
                <c:pt idx="22">
                  <c:v>7.0000000000000007E-2</c:v>
                </c:pt>
                <c:pt idx="23">
                  <c:v>7.0000000000000007E-2</c:v>
                </c:pt>
                <c:pt idx="24">
                  <c:v>7.0000000000000007E-2</c:v>
                </c:pt>
                <c:pt idx="25">
                  <c:v>7.0000000000000007E-2</c:v>
                </c:pt>
                <c:pt idx="26">
                  <c:v>7.0000000000000007E-2</c:v>
                </c:pt>
                <c:pt idx="27">
                  <c:v>7.0000000000000007E-2</c:v>
                </c:pt>
                <c:pt idx="28">
                  <c:v>7.0000000000000007E-2</c:v>
                </c:pt>
                <c:pt idx="29">
                  <c:v>7.0000000000000007E-2</c:v>
                </c:pt>
                <c:pt idx="30">
                  <c:v>7.0000000000000007E-2</c:v>
                </c:pt>
                <c:pt idx="31">
                  <c:v>7.0000000000000007E-2</c:v>
                </c:pt>
                <c:pt idx="32">
                  <c:v>7.0000000000000007E-2</c:v>
                </c:pt>
                <c:pt idx="33">
                  <c:v>7.0000000000000007E-2</c:v>
                </c:pt>
                <c:pt idx="34">
                  <c:v>7.0000000000000007E-2</c:v>
                </c:pt>
                <c:pt idx="35">
                  <c:v>7.0000000000000007E-2</c:v>
                </c:pt>
                <c:pt idx="36">
                  <c:v>7.0000000000000007E-2</c:v>
                </c:pt>
                <c:pt idx="37">
                  <c:v>7.0000000000000007E-2</c:v>
                </c:pt>
                <c:pt idx="38">
                  <c:v>7.0000000000000007E-2</c:v>
                </c:pt>
                <c:pt idx="39">
                  <c:v>7.0000000000000007E-2</c:v>
                </c:pt>
                <c:pt idx="40">
                  <c:v>7.0000000000000007E-2</c:v>
                </c:pt>
                <c:pt idx="41">
                  <c:v>7.0000000000000007E-2</c:v>
                </c:pt>
                <c:pt idx="42">
                  <c:v>7.0000000000000007E-2</c:v>
                </c:pt>
                <c:pt idx="43">
                  <c:v>7.0000000000000007E-2</c:v>
                </c:pt>
                <c:pt idx="44">
                  <c:v>7.0000000000000007E-2</c:v>
                </c:pt>
                <c:pt idx="45">
                  <c:v>7.0000000000000007E-2</c:v>
                </c:pt>
                <c:pt idx="46">
                  <c:v>7.0000000000000007E-2</c:v>
                </c:pt>
                <c:pt idx="47">
                  <c:v>7.0000000000000007E-2</c:v>
                </c:pt>
                <c:pt idx="48">
                  <c:v>7.0000000000000007E-2</c:v>
                </c:pt>
                <c:pt idx="49">
                  <c:v>7.0000000000000007E-2</c:v>
                </c:pt>
                <c:pt idx="50">
                  <c:v>7.0000000000000007E-2</c:v>
                </c:pt>
                <c:pt idx="51">
                  <c:v>7.0000000000000007E-2</c:v>
                </c:pt>
                <c:pt idx="52">
                  <c:v>7.0000000000000007E-2</c:v>
                </c:pt>
                <c:pt idx="53">
                  <c:v>7.0000000000000007E-2</c:v>
                </c:pt>
                <c:pt idx="54">
                  <c:v>7.0000000000000007E-2</c:v>
                </c:pt>
                <c:pt idx="55">
                  <c:v>7.0000000000000007E-2</c:v>
                </c:pt>
                <c:pt idx="56">
                  <c:v>7.0000000000000007E-2</c:v>
                </c:pt>
                <c:pt idx="57">
                  <c:v>7.0000000000000007E-2</c:v>
                </c:pt>
                <c:pt idx="58">
                  <c:v>7.0000000000000007E-2</c:v>
                </c:pt>
                <c:pt idx="59">
                  <c:v>7.0000000000000007E-2</c:v>
                </c:pt>
                <c:pt idx="60">
                  <c:v>7.0000000000000007E-2</c:v>
                </c:pt>
                <c:pt idx="61">
                  <c:v>7.0000000000000007E-2</c:v>
                </c:pt>
                <c:pt idx="62">
                  <c:v>7.0000000000000007E-2</c:v>
                </c:pt>
                <c:pt idx="63">
                  <c:v>7.0000000000000007E-2</c:v>
                </c:pt>
                <c:pt idx="64">
                  <c:v>7.0000000000000007E-2</c:v>
                </c:pt>
                <c:pt idx="65">
                  <c:v>7.0000000000000007E-2</c:v>
                </c:pt>
                <c:pt idx="66">
                  <c:v>7.0000000000000007E-2</c:v>
                </c:pt>
                <c:pt idx="67">
                  <c:v>7.0000000000000007E-2</c:v>
                </c:pt>
                <c:pt idx="68">
                  <c:v>7.0000000000000007E-2</c:v>
                </c:pt>
                <c:pt idx="69">
                  <c:v>7.0000000000000007E-2</c:v>
                </c:pt>
                <c:pt idx="70">
                  <c:v>7.0000000000000007E-2</c:v>
                </c:pt>
                <c:pt idx="71">
                  <c:v>7.0000000000000007E-2</c:v>
                </c:pt>
                <c:pt idx="72">
                  <c:v>7.0000000000000007E-2</c:v>
                </c:pt>
                <c:pt idx="73">
                  <c:v>7.0000000000000007E-2</c:v>
                </c:pt>
                <c:pt idx="74">
                  <c:v>7.0000000000000007E-2</c:v>
                </c:pt>
                <c:pt idx="75">
                  <c:v>7.0000000000000007E-2</c:v>
                </c:pt>
                <c:pt idx="76">
                  <c:v>7.0000000000000007E-2</c:v>
                </c:pt>
                <c:pt idx="77">
                  <c:v>7.0000000000000007E-2</c:v>
                </c:pt>
                <c:pt idx="78">
                  <c:v>7.0000000000000007E-2</c:v>
                </c:pt>
                <c:pt idx="79">
                  <c:v>7.0000000000000007E-2</c:v>
                </c:pt>
                <c:pt idx="80">
                  <c:v>0.09</c:v>
                </c:pt>
                <c:pt idx="81">
                  <c:v>0.08</c:v>
                </c:pt>
                <c:pt idx="82">
                  <c:v>0.08</c:v>
                </c:pt>
                <c:pt idx="83">
                  <c:v>0.08</c:v>
                </c:pt>
                <c:pt idx="84">
                  <c:v>0.08</c:v>
                </c:pt>
                <c:pt idx="85">
                  <c:v>0.08</c:v>
                </c:pt>
                <c:pt idx="86">
                  <c:v>0.08</c:v>
                </c:pt>
                <c:pt idx="87">
                  <c:v>0.08</c:v>
                </c:pt>
                <c:pt idx="88">
                  <c:v>0.08</c:v>
                </c:pt>
                <c:pt idx="89">
                  <c:v>7.0000000000000007E-2</c:v>
                </c:pt>
                <c:pt idx="90">
                  <c:v>0.08</c:v>
                </c:pt>
                <c:pt idx="91">
                  <c:v>0.08</c:v>
                </c:pt>
                <c:pt idx="92">
                  <c:v>0.08</c:v>
                </c:pt>
                <c:pt idx="93" formatCode="0.00">
                  <c:v>0.11</c:v>
                </c:pt>
                <c:pt idx="94" formatCode="0.00">
                  <c:v>0.09</c:v>
                </c:pt>
                <c:pt idx="95" formatCode="0.00">
                  <c:v>7.0000000000000007E-2</c:v>
                </c:pt>
                <c:pt idx="96" formatCode="0.00">
                  <c:v>0.08</c:v>
                </c:pt>
                <c:pt idx="97" formatCode="0.00">
                  <c:v>0.08</c:v>
                </c:pt>
                <c:pt idx="98" formatCode="0.00">
                  <c:v>0.09</c:v>
                </c:pt>
                <c:pt idx="99">
                  <c:v>0.09</c:v>
                </c:pt>
                <c:pt idx="100">
                  <c:v>0.09</c:v>
                </c:pt>
                <c:pt idx="101">
                  <c:v>0.09</c:v>
                </c:pt>
                <c:pt idx="102">
                  <c:v>0.08</c:v>
                </c:pt>
                <c:pt idx="103">
                  <c:v>7.0000000000000007E-2</c:v>
                </c:pt>
                <c:pt idx="104">
                  <c:v>0.08</c:v>
                </c:pt>
                <c:pt idx="105">
                  <c:v>7.0000000000000007E-2</c:v>
                </c:pt>
                <c:pt idx="106">
                  <c:v>0.08</c:v>
                </c:pt>
                <c:pt idx="107">
                  <c:v>0.08</c:v>
                </c:pt>
                <c:pt idx="108">
                  <c:v>0.08</c:v>
                </c:pt>
                <c:pt idx="109">
                  <c:v>0.08</c:v>
                </c:pt>
                <c:pt idx="110">
                  <c:v>7.0000000000000007E-2</c:v>
                </c:pt>
                <c:pt idx="111">
                  <c:v>7.0000000000000007E-2</c:v>
                </c:pt>
                <c:pt idx="112">
                  <c:v>7.0000000000000007E-2</c:v>
                </c:pt>
                <c:pt idx="113">
                  <c:v>0.08</c:v>
                </c:pt>
                <c:pt idx="114">
                  <c:v>7.0000000000000007E-2</c:v>
                </c:pt>
                <c:pt idx="115">
                  <c:v>0.08</c:v>
                </c:pt>
                <c:pt idx="116">
                  <c:v>0.08</c:v>
                </c:pt>
                <c:pt idx="117">
                  <c:v>7.0000000000000007E-2</c:v>
                </c:pt>
                <c:pt idx="118">
                  <c:v>0.08</c:v>
                </c:pt>
                <c:pt idx="119">
                  <c:v>7.0000000000000007E-2</c:v>
                </c:pt>
                <c:pt idx="120">
                  <c:v>7.0000000000000007E-2</c:v>
                </c:pt>
                <c:pt idx="121">
                  <c:v>7.0000000000000007E-2</c:v>
                </c:pt>
                <c:pt idx="122">
                  <c:v>7.0000000000000007E-2</c:v>
                </c:pt>
                <c:pt idx="123">
                  <c:v>7.0000000000000007E-2</c:v>
                </c:pt>
                <c:pt idx="124">
                  <c:v>0.08</c:v>
                </c:pt>
                <c:pt idx="125">
                  <c:v>7.0000000000000007E-2</c:v>
                </c:pt>
                <c:pt idx="126">
                  <c:v>0.08</c:v>
                </c:pt>
                <c:pt idx="127">
                  <c:v>7.0000000000000007E-2</c:v>
                </c:pt>
                <c:pt idx="128">
                  <c:v>0.08</c:v>
                </c:pt>
                <c:pt idx="129">
                  <c:v>7.0000000000000007E-2</c:v>
                </c:pt>
                <c:pt idx="130">
                  <c:v>7.0000000000000007E-2</c:v>
                </c:pt>
                <c:pt idx="131">
                  <c:v>0.08</c:v>
                </c:pt>
                <c:pt idx="132">
                  <c:v>7.0000000000000007E-2</c:v>
                </c:pt>
                <c:pt idx="133">
                  <c:v>0.08</c:v>
                </c:pt>
                <c:pt idx="134">
                  <c:v>7.0000000000000007E-2</c:v>
                </c:pt>
                <c:pt idx="135">
                  <c:v>0.08</c:v>
                </c:pt>
                <c:pt idx="136">
                  <c:v>0.08</c:v>
                </c:pt>
                <c:pt idx="137">
                  <c:v>7.0000000000000007E-2</c:v>
                </c:pt>
                <c:pt idx="138">
                  <c:v>7.0000000000000007E-2</c:v>
                </c:pt>
                <c:pt idx="139">
                  <c:v>7.0000000000000007E-2</c:v>
                </c:pt>
                <c:pt idx="140">
                  <c:v>7.0000000000000007E-2</c:v>
                </c:pt>
                <c:pt idx="141">
                  <c:v>7.0000000000000007E-2</c:v>
                </c:pt>
                <c:pt idx="142">
                  <c:v>0.08</c:v>
                </c:pt>
                <c:pt idx="143">
                  <c:v>7.0000000000000007E-2</c:v>
                </c:pt>
                <c:pt idx="144">
                  <c:v>7.0000000000000007E-2</c:v>
                </c:pt>
                <c:pt idx="145">
                  <c:v>7.0000000000000007E-2</c:v>
                </c:pt>
                <c:pt idx="146">
                  <c:v>7.0000000000000007E-2</c:v>
                </c:pt>
                <c:pt idx="147">
                  <c:v>7.0000000000000007E-2</c:v>
                </c:pt>
                <c:pt idx="148">
                  <c:v>0.08</c:v>
                </c:pt>
                <c:pt idx="149">
                  <c:v>7.0000000000000007E-2</c:v>
                </c:pt>
                <c:pt idx="150">
                  <c:v>7.0000000000000007E-2</c:v>
                </c:pt>
                <c:pt idx="151">
                  <c:v>7.0000000000000007E-2</c:v>
                </c:pt>
                <c:pt idx="152">
                  <c:v>7.0000000000000007E-2</c:v>
                </c:pt>
                <c:pt idx="153">
                  <c:v>7.0000000000000007E-2</c:v>
                </c:pt>
                <c:pt idx="154">
                  <c:v>7.0000000000000007E-2</c:v>
                </c:pt>
                <c:pt idx="155">
                  <c:v>7.0000000000000007E-2</c:v>
                </c:pt>
                <c:pt idx="156">
                  <c:v>0.08</c:v>
                </c:pt>
                <c:pt idx="157">
                  <c:v>7.0000000000000007E-2</c:v>
                </c:pt>
                <c:pt idx="158">
                  <c:v>7.0000000000000007E-2</c:v>
                </c:pt>
                <c:pt idx="159">
                  <c:v>7.0000000000000007E-2</c:v>
                </c:pt>
                <c:pt idx="160">
                  <c:v>0.08</c:v>
                </c:pt>
                <c:pt idx="161">
                  <c:v>0.08</c:v>
                </c:pt>
                <c:pt idx="162">
                  <c:v>0.08</c:v>
                </c:pt>
                <c:pt idx="163">
                  <c:v>0.08</c:v>
                </c:pt>
                <c:pt idx="164">
                  <c:v>7.0000000000000007E-2</c:v>
                </c:pt>
                <c:pt idx="165">
                  <c:v>7.0000000000000007E-2</c:v>
                </c:pt>
                <c:pt idx="166">
                  <c:v>7.0000000000000007E-2</c:v>
                </c:pt>
                <c:pt idx="167">
                  <c:v>7.0000000000000007E-2</c:v>
                </c:pt>
                <c:pt idx="168">
                  <c:v>0.05</c:v>
                </c:pt>
                <c:pt idx="169">
                  <c:v>0.05</c:v>
                </c:pt>
                <c:pt idx="170">
                  <c:v>0.06</c:v>
                </c:pt>
                <c:pt idx="171">
                  <c:v>0.05</c:v>
                </c:pt>
                <c:pt idx="172">
                  <c:v>0.05</c:v>
                </c:pt>
                <c:pt idx="173">
                  <c:v>0.05</c:v>
                </c:pt>
                <c:pt idx="174">
                  <c:v>0.06</c:v>
                </c:pt>
                <c:pt idx="175">
                  <c:v>0.05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2BB-4CC9-B364-F624B1F738B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POL IN F MOL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Sheet1!$A$13:$A$188</c:f>
              <c:numCache>
                <c:formatCode>m/d/yyyy</c:formatCode>
                <c:ptCount val="176"/>
                <c:pt idx="0">
                  <c:v>45603</c:v>
                </c:pt>
                <c:pt idx="1">
                  <c:v>45604</c:v>
                </c:pt>
                <c:pt idx="2">
                  <c:v>45605</c:v>
                </c:pt>
                <c:pt idx="3">
                  <c:v>45606</c:v>
                </c:pt>
                <c:pt idx="4">
                  <c:v>45607</c:v>
                </c:pt>
                <c:pt idx="5">
                  <c:v>45608</c:v>
                </c:pt>
                <c:pt idx="6">
                  <c:v>45609</c:v>
                </c:pt>
                <c:pt idx="7">
                  <c:v>45610</c:v>
                </c:pt>
                <c:pt idx="8">
                  <c:v>45611</c:v>
                </c:pt>
                <c:pt idx="9">
                  <c:v>45612</c:v>
                </c:pt>
                <c:pt idx="10">
                  <c:v>45613</c:v>
                </c:pt>
                <c:pt idx="11">
                  <c:v>45614</c:v>
                </c:pt>
                <c:pt idx="12">
                  <c:v>45615</c:v>
                </c:pt>
                <c:pt idx="13">
                  <c:v>45616</c:v>
                </c:pt>
                <c:pt idx="14">
                  <c:v>45617</c:v>
                </c:pt>
                <c:pt idx="15">
                  <c:v>45618</c:v>
                </c:pt>
                <c:pt idx="16">
                  <c:v>45619</c:v>
                </c:pt>
                <c:pt idx="17">
                  <c:v>45620</c:v>
                </c:pt>
                <c:pt idx="18">
                  <c:v>45621</c:v>
                </c:pt>
                <c:pt idx="19">
                  <c:v>45622</c:v>
                </c:pt>
                <c:pt idx="20">
                  <c:v>45623</c:v>
                </c:pt>
                <c:pt idx="21">
                  <c:v>45624</c:v>
                </c:pt>
                <c:pt idx="22">
                  <c:v>45625</c:v>
                </c:pt>
                <c:pt idx="23">
                  <c:v>45626</c:v>
                </c:pt>
                <c:pt idx="24">
                  <c:v>45627</c:v>
                </c:pt>
                <c:pt idx="25">
                  <c:v>45628</c:v>
                </c:pt>
                <c:pt idx="26">
                  <c:v>45629</c:v>
                </c:pt>
                <c:pt idx="27">
                  <c:v>45630</c:v>
                </c:pt>
                <c:pt idx="28">
                  <c:v>45631</c:v>
                </c:pt>
                <c:pt idx="29">
                  <c:v>45632</c:v>
                </c:pt>
                <c:pt idx="30">
                  <c:v>45633</c:v>
                </c:pt>
                <c:pt idx="31">
                  <c:v>45634</c:v>
                </c:pt>
                <c:pt idx="32">
                  <c:v>45635</c:v>
                </c:pt>
                <c:pt idx="33">
                  <c:v>45636</c:v>
                </c:pt>
                <c:pt idx="34">
                  <c:v>45637</c:v>
                </c:pt>
                <c:pt idx="35">
                  <c:v>45638</c:v>
                </c:pt>
                <c:pt idx="36">
                  <c:v>45639</c:v>
                </c:pt>
                <c:pt idx="37">
                  <c:v>45640</c:v>
                </c:pt>
                <c:pt idx="38">
                  <c:v>45641</c:v>
                </c:pt>
                <c:pt idx="39">
                  <c:v>45642</c:v>
                </c:pt>
                <c:pt idx="40">
                  <c:v>45643</c:v>
                </c:pt>
                <c:pt idx="41">
                  <c:v>45644</c:v>
                </c:pt>
                <c:pt idx="42">
                  <c:v>45645</c:v>
                </c:pt>
                <c:pt idx="43">
                  <c:v>45646</c:v>
                </c:pt>
                <c:pt idx="44">
                  <c:v>45647</c:v>
                </c:pt>
                <c:pt idx="45">
                  <c:v>45648</c:v>
                </c:pt>
                <c:pt idx="46">
                  <c:v>45649</c:v>
                </c:pt>
                <c:pt idx="47">
                  <c:v>45650</c:v>
                </c:pt>
                <c:pt idx="48">
                  <c:v>45651</c:v>
                </c:pt>
                <c:pt idx="49">
                  <c:v>45652</c:v>
                </c:pt>
                <c:pt idx="50">
                  <c:v>45653</c:v>
                </c:pt>
                <c:pt idx="51">
                  <c:v>45654</c:v>
                </c:pt>
                <c:pt idx="52">
                  <c:v>45655</c:v>
                </c:pt>
                <c:pt idx="53">
                  <c:v>45656</c:v>
                </c:pt>
                <c:pt idx="54">
                  <c:v>45657</c:v>
                </c:pt>
                <c:pt idx="55">
                  <c:v>45658</c:v>
                </c:pt>
                <c:pt idx="56">
                  <c:v>45659</c:v>
                </c:pt>
                <c:pt idx="57">
                  <c:v>45660</c:v>
                </c:pt>
                <c:pt idx="58">
                  <c:v>45661</c:v>
                </c:pt>
                <c:pt idx="59">
                  <c:v>45662</c:v>
                </c:pt>
                <c:pt idx="60">
                  <c:v>45663</c:v>
                </c:pt>
                <c:pt idx="61">
                  <c:v>45664</c:v>
                </c:pt>
                <c:pt idx="62">
                  <c:v>45665</c:v>
                </c:pt>
                <c:pt idx="63">
                  <c:v>45666</c:v>
                </c:pt>
                <c:pt idx="64">
                  <c:v>45667</c:v>
                </c:pt>
                <c:pt idx="65">
                  <c:v>45668</c:v>
                </c:pt>
                <c:pt idx="66">
                  <c:v>45669</c:v>
                </c:pt>
                <c:pt idx="67">
                  <c:v>45670</c:v>
                </c:pt>
                <c:pt idx="68">
                  <c:v>45671</c:v>
                </c:pt>
                <c:pt idx="69">
                  <c:v>45672</c:v>
                </c:pt>
                <c:pt idx="70">
                  <c:v>45673</c:v>
                </c:pt>
                <c:pt idx="71">
                  <c:v>45674</c:v>
                </c:pt>
                <c:pt idx="72">
                  <c:v>45675</c:v>
                </c:pt>
                <c:pt idx="73">
                  <c:v>45676</c:v>
                </c:pt>
                <c:pt idx="74">
                  <c:v>45677</c:v>
                </c:pt>
                <c:pt idx="75">
                  <c:v>45678</c:v>
                </c:pt>
                <c:pt idx="76">
                  <c:v>45679</c:v>
                </c:pt>
                <c:pt idx="77">
                  <c:v>45680</c:v>
                </c:pt>
                <c:pt idx="78">
                  <c:v>45681</c:v>
                </c:pt>
                <c:pt idx="79">
                  <c:v>45682</c:v>
                </c:pt>
                <c:pt idx="80">
                  <c:v>45683</c:v>
                </c:pt>
                <c:pt idx="81">
                  <c:v>45684</c:v>
                </c:pt>
                <c:pt idx="82">
                  <c:v>45685</c:v>
                </c:pt>
                <c:pt idx="83">
                  <c:v>45686</c:v>
                </c:pt>
                <c:pt idx="84">
                  <c:v>45687</c:v>
                </c:pt>
                <c:pt idx="85">
                  <c:v>45688</c:v>
                </c:pt>
                <c:pt idx="86">
                  <c:v>45689</c:v>
                </c:pt>
                <c:pt idx="87">
                  <c:v>45690</c:v>
                </c:pt>
                <c:pt idx="88">
                  <c:v>45691</c:v>
                </c:pt>
                <c:pt idx="89">
                  <c:v>45692</c:v>
                </c:pt>
                <c:pt idx="90">
                  <c:v>45693</c:v>
                </c:pt>
                <c:pt idx="91">
                  <c:v>45694</c:v>
                </c:pt>
                <c:pt idx="92">
                  <c:v>45695</c:v>
                </c:pt>
                <c:pt idx="93">
                  <c:v>45956</c:v>
                </c:pt>
                <c:pt idx="94">
                  <c:v>45957</c:v>
                </c:pt>
                <c:pt idx="95">
                  <c:v>45958</c:v>
                </c:pt>
                <c:pt idx="96">
                  <c:v>45959</c:v>
                </c:pt>
                <c:pt idx="97">
                  <c:v>45960</c:v>
                </c:pt>
                <c:pt idx="98">
                  <c:v>45961</c:v>
                </c:pt>
                <c:pt idx="99">
                  <c:v>45962</c:v>
                </c:pt>
                <c:pt idx="100">
                  <c:v>45963</c:v>
                </c:pt>
                <c:pt idx="101">
                  <c:v>45964</c:v>
                </c:pt>
                <c:pt idx="102">
                  <c:v>45965</c:v>
                </c:pt>
                <c:pt idx="103">
                  <c:v>45966</c:v>
                </c:pt>
                <c:pt idx="104">
                  <c:v>45967</c:v>
                </c:pt>
                <c:pt idx="105">
                  <c:v>45968</c:v>
                </c:pt>
                <c:pt idx="106">
                  <c:v>45969</c:v>
                </c:pt>
                <c:pt idx="107">
                  <c:v>45970</c:v>
                </c:pt>
                <c:pt idx="108">
                  <c:v>45971</c:v>
                </c:pt>
                <c:pt idx="109">
                  <c:v>45972</c:v>
                </c:pt>
                <c:pt idx="110">
                  <c:v>45973</c:v>
                </c:pt>
                <c:pt idx="111">
                  <c:v>45974</c:v>
                </c:pt>
                <c:pt idx="112">
                  <c:v>45975</c:v>
                </c:pt>
                <c:pt idx="113">
                  <c:v>45976</c:v>
                </c:pt>
                <c:pt idx="114">
                  <c:v>45977</c:v>
                </c:pt>
                <c:pt idx="115">
                  <c:v>45978</c:v>
                </c:pt>
                <c:pt idx="116">
                  <c:v>45979</c:v>
                </c:pt>
                <c:pt idx="117">
                  <c:v>45980</c:v>
                </c:pt>
                <c:pt idx="118">
                  <c:v>45981</c:v>
                </c:pt>
                <c:pt idx="119">
                  <c:v>45982</c:v>
                </c:pt>
                <c:pt idx="120">
                  <c:v>45983</c:v>
                </c:pt>
                <c:pt idx="121">
                  <c:v>45984</c:v>
                </c:pt>
                <c:pt idx="122">
                  <c:v>45985</c:v>
                </c:pt>
                <c:pt idx="123">
                  <c:v>45986</c:v>
                </c:pt>
                <c:pt idx="124">
                  <c:v>45987</c:v>
                </c:pt>
                <c:pt idx="125">
                  <c:v>45988</c:v>
                </c:pt>
                <c:pt idx="126">
                  <c:v>45989</c:v>
                </c:pt>
                <c:pt idx="127">
                  <c:v>45990</c:v>
                </c:pt>
                <c:pt idx="128">
                  <c:v>45991</c:v>
                </c:pt>
                <c:pt idx="129">
                  <c:v>45992</c:v>
                </c:pt>
                <c:pt idx="130">
                  <c:v>45993</c:v>
                </c:pt>
                <c:pt idx="131">
                  <c:v>45994</c:v>
                </c:pt>
                <c:pt idx="132">
                  <c:v>45995</c:v>
                </c:pt>
                <c:pt idx="133">
                  <c:v>45996</c:v>
                </c:pt>
                <c:pt idx="134">
                  <c:v>45997</c:v>
                </c:pt>
                <c:pt idx="135">
                  <c:v>45998</c:v>
                </c:pt>
                <c:pt idx="136">
                  <c:v>45999</c:v>
                </c:pt>
                <c:pt idx="137">
                  <c:v>46000</c:v>
                </c:pt>
                <c:pt idx="138">
                  <c:v>46001</c:v>
                </c:pt>
                <c:pt idx="139">
                  <c:v>46002</c:v>
                </c:pt>
                <c:pt idx="140">
                  <c:v>46003</c:v>
                </c:pt>
                <c:pt idx="141">
                  <c:v>46005</c:v>
                </c:pt>
                <c:pt idx="142">
                  <c:v>46006</c:v>
                </c:pt>
                <c:pt idx="143">
                  <c:v>46007</c:v>
                </c:pt>
                <c:pt idx="144">
                  <c:v>46008</c:v>
                </c:pt>
                <c:pt idx="145">
                  <c:v>46009</c:v>
                </c:pt>
                <c:pt idx="146">
                  <c:v>46010</c:v>
                </c:pt>
                <c:pt idx="147">
                  <c:v>46011</c:v>
                </c:pt>
                <c:pt idx="148">
                  <c:v>46012</c:v>
                </c:pt>
                <c:pt idx="149">
                  <c:v>46013</c:v>
                </c:pt>
                <c:pt idx="150">
                  <c:v>46014</c:v>
                </c:pt>
                <c:pt idx="151">
                  <c:v>46015</c:v>
                </c:pt>
                <c:pt idx="152">
                  <c:v>46016</c:v>
                </c:pt>
                <c:pt idx="153">
                  <c:v>46017</c:v>
                </c:pt>
                <c:pt idx="154">
                  <c:v>46018</c:v>
                </c:pt>
                <c:pt idx="155">
                  <c:v>46019</c:v>
                </c:pt>
                <c:pt idx="156">
                  <c:v>46020</c:v>
                </c:pt>
                <c:pt idx="157">
                  <c:v>46021</c:v>
                </c:pt>
                <c:pt idx="158">
                  <c:v>46022</c:v>
                </c:pt>
                <c:pt idx="159">
                  <c:v>46023</c:v>
                </c:pt>
                <c:pt idx="160">
                  <c:v>46024</c:v>
                </c:pt>
                <c:pt idx="161">
                  <c:v>46025</c:v>
                </c:pt>
                <c:pt idx="162">
                  <c:v>46026</c:v>
                </c:pt>
                <c:pt idx="163">
                  <c:v>46027</c:v>
                </c:pt>
                <c:pt idx="164">
                  <c:v>46028</c:v>
                </c:pt>
                <c:pt idx="165">
                  <c:v>46029</c:v>
                </c:pt>
                <c:pt idx="166">
                  <c:v>46030</c:v>
                </c:pt>
                <c:pt idx="167">
                  <c:v>46031</c:v>
                </c:pt>
                <c:pt idx="168">
                  <c:v>46032</c:v>
                </c:pt>
                <c:pt idx="169">
                  <c:v>46033</c:v>
                </c:pt>
                <c:pt idx="170">
                  <c:v>46034</c:v>
                </c:pt>
                <c:pt idx="171">
                  <c:v>46035</c:v>
                </c:pt>
                <c:pt idx="172">
                  <c:v>46036</c:v>
                </c:pt>
                <c:pt idx="173">
                  <c:v>46037</c:v>
                </c:pt>
                <c:pt idx="174">
                  <c:v>46038</c:v>
                </c:pt>
                <c:pt idx="175">
                  <c:v>46039</c:v>
                </c:pt>
              </c:numCache>
            </c:numRef>
          </c:cat>
          <c:val>
            <c:numRef>
              <c:f>Sheet1!$D$13:$D$188</c:f>
              <c:numCache>
                <c:formatCode>General</c:formatCode>
                <c:ptCount val="176"/>
                <c:pt idx="0">
                  <c:v>1.52</c:v>
                </c:pt>
                <c:pt idx="1">
                  <c:v>1.49</c:v>
                </c:pt>
                <c:pt idx="2">
                  <c:v>1.45</c:v>
                </c:pt>
                <c:pt idx="3">
                  <c:v>1.45</c:v>
                </c:pt>
                <c:pt idx="4">
                  <c:v>1.43</c:v>
                </c:pt>
                <c:pt idx="5">
                  <c:v>1.39</c:v>
                </c:pt>
                <c:pt idx="6">
                  <c:v>1.37</c:v>
                </c:pt>
                <c:pt idx="7">
                  <c:v>1.35</c:v>
                </c:pt>
                <c:pt idx="8">
                  <c:v>1.34</c:v>
                </c:pt>
                <c:pt idx="9">
                  <c:v>1.34</c:v>
                </c:pt>
                <c:pt idx="10">
                  <c:v>1.34</c:v>
                </c:pt>
                <c:pt idx="11">
                  <c:v>1.35</c:v>
                </c:pt>
                <c:pt idx="12">
                  <c:v>1.36</c:v>
                </c:pt>
                <c:pt idx="13">
                  <c:v>1.39</c:v>
                </c:pt>
                <c:pt idx="14">
                  <c:v>1.4</c:v>
                </c:pt>
                <c:pt idx="15">
                  <c:v>1.34</c:v>
                </c:pt>
                <c:pt idx="16">
                  <c:v>1.39</c:v>
                </c:pt>
                <c:pt idx="17">
                  <c:v>1.37</c:v>
                </c:pt>
                <c:pt idx="18">
                  <c:v>1.37</c:v>
                </c:pt>
                <c:pt idx="19">
                  <c:v>1.37</c:v>
                </c:pt>
                <c:pt idx="20">
                  <c:v>1.37</c:v>
                </c:pt>
                <c:pt idx="21">
                  <c:v>1.37</c:v>
                </c:pt>
                <c:pt idx="22">
                  <c:v>1.36</c:v>
                </c:pt>
                <c:pt idx="23">
                  <c:v>1.31</c:v>
                </c:pt>
                <c:pt idx="24">
                  <c:v>1.3</c:v>
                </c:pt>
                <c:pt idx="25">
                  <c:v>1.31</c:v>
                </c:pt>
                <c:pt idx="26">
                  <c:v>1.32</c:v>
                </c:pt>
                <c:pt idx="27">
                  <c:v>1.31</c:v>
                </c:pt>
                <c:pt idx="28">
                  <c:v>1.29</c:v>
                </c:pt>
                <c:pt idx="29">
                  <c:v>1.29</c:v>
                </c:pt>
                <c:pt idx="30">
                  <c:v>1.28</c:v>
                </c:pt>
                <c:pt idx="31">
                  <c:v>1.29</c:v>
                </c:pt>
                <c:pt idx="32">
                  <c:v>1.28</c:v>
                </c:pt>
                <c:pt idx="33">
                  <c:v>1.28</c:v>
                </c:pt>
                <c:pt idx="34">
                  <c:v>1.27</c:v>
                </c:pt>
                <c:pt idx="35">
                  <c:v>1.27</c:v>
                </c:pt>
                <c:pt idx="36">
                  <c:v>1.28</c:v>
                </c:pt>
                <c:pt idx="37">
                  <c:v>1.27</c:v>
                </c:pt>
                <c:pt idx="38">
                  <c:v>1.31</c:v>
                </c:pt>
                <c:pt idx="39">
                  <c:v>1.32</c:v>
                </c:pt>
                <c:pt idx="40">
                  <c:v>1.31</c:v>
                </c:pt>
                <c:pt idx="41">
                  <c:v>1.31</c:v>
                </c:pt>
                <c:pt idx="42">
                  <c:v>1.31</c:v>
                </c:pt>
                <c:pt idx="43">
                  <c:v>1.32</c:v>
                </c:pt>
                <c:pt idx="44">
                  <c:v>1.3</c:v>
                </c:pt>
                <c:pt idx="45">
                  <c:v>2.14</c:v>
                </c:pt>
                <c:pt idx="46" formatCode="0.00">
                  <c:v>2.1</c:v>
                </c:pt>
                <c:pt idx="47" formatCode="0.00">
                  <c:v>2.12</c:v>
                </c:pt>
                <c:pt idx="48" formatCode="0.00">
                  <c:v>2.17</c:v>
                </c:pt>
                <c:pt idx="49" formatCode="0.00">
                  <c:v>2.16</c:v>
                </c:pt>
                <c:pt idx="50" formatCode="0.00">
                  <c:v>2.11</c:v>
                </c:pt>
                <c:pt idx="51" formatCode="0.00">
                  <c:v>2.09</c:v>
                </c:pt>
                <c:pt idx="52" formatCode="0.00">
                  <c:v>2.11</c:v>
                </c:pt>
                <c:pt idx="53" formatCode="0.00">
                  <c:v>2.0499999999999998</c:v>
                </c:pt>
                <c:pt idx="54" formatCode="0.00">
                  <c:v>2.02</c:v>
                </c:pt>
                <c:pt idx="55" formatCode="0.00">
                  <c:v>2.0699999999999998</c:v>
                </c:pt>
                <c:pt idx="56" formatCode="0.00">
                  <c:v>2.0699999999999998</c:v>
                </c:pt>
                <c:pt idx="57" formatCode="0.00">
                  <c:v>1.93</c:v>
                </c:pt>
                <c:pt idx="58" formatCode="0.00">
                  <c:v>2.0299999999999998</c:v>
                </c:pt>
                <c:pt idx="59" formatCode="0.00">
                  <c:v>2.09</c:v>
                </c:pt>
                <c:pt idx="60" formatCode="0.00">
                  <c:v>2.0699999999999998</c:v>
                </c:pt>
                <c:pt idx="61" formatCode="0.00">
                  <c:v>2.1</c:v>
                </c:pt>
                <c:pt idx="62" formatCode="0.00">
                  <c:v>3.1</c:v>
                </c:pt>
                <c:pt idx="63" formatCode="0.00">
                  <c:v>3.09</c:v>
                </c:pt>
                <c:pt idx="64" formatCode="0.00">
                  <c:v>3.08</c:v>
                </c:pt>
                <c:pt idx="65" formatCode="0.00">
                  <c:v>3.08</c:v>
                </c:pt>
                <c:pt idx="66" formatCode="0.00">
                  <c:v>3.02</c:v>
                </c:pt>
                <c:pt idx="67" formatCode="0.00">
                  <c:v>3</c:v>
                </c:pt>
                <c:pt idx="68" formatCode="0.00">
                  <c:v>2.98</c:v>
                </c:pt>
                <c:pt idx="69" formatCode="0.00">
                  <c:v>2.97</c:v>
                </c:pt>
                <c:pt idx="70" formatCode="0.00">
                  <c:v>2.95</c:v>
                </c:pt>
                <c:pt idx="71" formatCode="0.00">
                  <c:v>2.94</c:v>
                </c:pt>
                <c:pt idx="72" formatCode="0.00">
                  <c:v>2.93</c:v>
                </c:pt>
                <c:pt idx="73" formatCode="0.00">
                  <c:v>2.91</c:v>
                </c:pt>
                <c:pt idx="74" formatCode="0.00">
                  <c:v>2.87</c:v>
                </c:pt>
                <c:pt idx="75" formatCode="0.00">
                  <c:v>2.9</c:v>
                </c:pt>
                <c:pt idx="76" formatCode="0.00">
                  <c:v>2.88</c:v>
                </c:pt>
                <c:pt idx="77" formatCode="0.00">
                  <c:v>2.83</c:v>
                </c:pt>
                <c:pt idx="78" formatCode="0.00">
                  <c:v>2.82</c:v>
                </c:pt>
                <c:pt idx="79" formatCode="0.00">
                  <c:v>2.82</c:v>
                </c:pt>
                <c:pt idx="80" formatCode="0.00">
                  <c:v>2.8</c:v>
                </c:pt>
                <c:pt idx="81" formatCode="0.00">
                  <c:v>2.78</c:v>
                </c:pt>
                <c:pt idx="82" formatCode="0.00">
                  <c:v>2.77</c:v>
                </c:pt>
                <c:pt idx="83" formatCode="0.00">
                  <c:v>2.76</c:v>
                </c:pt>
                <c:pt idx="84" formatCode="0.00">
                  <c:v>2.75</c:v>
                </c:pt>
                <c:pt idx="85" formatCode="0.00">
                  <c:v>2.76</c:v>
                </c:pt>
                <c:pt idx="86" formatCode="0.00">
                  <c:v>2.75</c:v>
                </c:pt>
                <c:pt idx="87" formatCode="0.00">
                  <c:v>2.74</c:v>
                </c:pt>
                <c:pt idx="88" formatCode="0.00">
                  <c:v>2.73</c:v>
                </c:pt>
                <c:pt idx="89" formatCode="0.00">
                  <c:v>2.7</c:v>
                </c:pt>
                <c:pt idx="90" formatCode="0.00">
                  <c:v>2.68</c:v>
                </c:pt>
                <c:pt idx="91" formatCode="0.00">
                  <c:v>2.69</c:v>
                </c:pt>
                <c:pt idx="92" formatCode="0.00">
                  <c:v>2.68</c:v>
                </c:pt>
                <c:pt idx="93" formatCode="0.00">
                  <c:v>1.07</c:v>
                </c:pt>
                <c:pt idx="94" formatCode="0.00">
                  <c:v>1.07</c:v>
                </c:pt>
                <c:pt idx="95" formatCode="0.00">
                  <c:v>1.06</c:v>
                </c:pt>
                <c:pt idx="96" formatCode="0.00">
                  <c:v>1.06</c:v>
                </c:pt>
                <c:pt idx="97" formatCode="0.00">
                  <c:v>1.08</c:v>
                </c:pt>
                <c:pt idx="98" formatCode="0.00">
                  <c:v>1.1399999999999999</c:v>
                </c:pt>
                <c:pt idx="99">
                  <c:v>1.1299999999999999</c:v>
                </c:pt>
                <c:pt idx="100">
                  <c:v>1.0900000000000001</c:v>
                </c:pt>
                <c:pt idx="101">
                  <c:v>1.1200000000000001</c:v>
                </c:pt>
                <c:pt idx="102">
                  <c:v>1.1399999999999999</c:v>
                </c:pt>
                <c:pt idx="103">
                  <c:v>1.21</c:v>
                </c:pt>
                <c:pt idx="104">
                  <c:v>1.23</c:v>
                </c:pt>
                <c:pt idx="105">
                  <c:v>1.24</c:v>
                </c:pt>
                <c:pt idx="106">
                  <c:v>1.27</c:v>
                </c:pt>
                <c:pt idx="107" formatCode="0.00">
                  <c:v>1.3</c:v>
                </c:pt>
                <c:pt idx="108" formatCode="0.00">
                  <c:v>1.3</c:v>
                </c:pt>
                <c:pt idx="109">
                  <c:v>1.31</c:v>
                </c:pt>
                <c:pt idx="110">
                  <c:v>1.31</c:v>
                </c:pt>
                <c:pt idx="111">
                  <c:v>1.29</c:v>
                </c:pt>
                <c:pt idx="112">
                  <c:v>1.32</c:v>
                </c:pt>
                <c:pt idx="113">
                  <c:v>1.31</c:v>
                </c:pt>
                <c:pt idx="114">
                  <c:v>1.31</c:v>
                </c:pt>
                <c:pt idx="115">
                  <c:v>1.26</c:v>
                </c:pt>
                <c:pt idx="116">
                  <c:v>1.25</c:v>
                </c:pt>
                <c:pt idx="117" formatCode="0.00">
                  <c:v>1.2</c:v>
                </c:pt>
                <c:pt idx="118" formatCode="0.00">
                  <c:v>1.1599999999999999</c:v>
                </c:pt>
                <c:pt idx="119" formatCode="0.00">
                  <c:v>1.17</c:v>
                </c:pt>
                <c:pt idx="120" formatCode="0.00">
                  <c:v>1.17</c:v>
                </c:pt>
                <c:pt idx="121" formatCode="0.00">
                  <c:v>1.17</c:v>
                </c:pt>
                <c:pt idx="122" formatCode="0.00">
                  <c:v>1.18</c:v>
                </c:pt>
                <c:pt idx="123" formatCode="0.00">
                  <c:v>1.2</c:v>
                </c:pt>
                <c:pt idx="124" formatCode="0.00">
                  <c:v>1.26</c:v>
                </c:pt>
                <c:pt idx="125" formatCode="0.00">
                  <c:v>1.25</c:v>
                </c:pt>
                <c:pt idx="126" formatCode="0.00">
                  <c:v>1.22</c:v>
                </c:pt>
                <c:pt idx="127" formatCode="0.00">
                  <c:v>1.2</c:v>
                </c:pt>
                <c:pt idx="128" formatCode="0.00">
                  <c:v>1.22</c:v>
                </c:pt>
                <c:pt idx="129" formatCode="0.00">
                  <c:v>1.19</c:v>
                </c:pt>
                <c:pt idx="130" formatCode="0.00">
                  <c:v>1.18</c:v>
                </c:pt>
                <c:pt idx="131" formatCode="0.00">
                  <c:v>1.1599999999999999</c:v>
                </c:pt>
                <c:pt idx="132" formatCode="0.00">
                  <c:v>1.1599999999999999</c:v>
                </c:pt>
                <c:pt idx="133" formatCode="0.00">
                  <c:v>1.18</c:v>
                </c:pt>
                <c:pt idx="134" formatCode="0.00">
                  <c:v>1.1399999999999999</c:v>
                </c:pt>
                <c:pt idx="135" formatCode="0.00">
                  <c:v>1.1299999999999999</c:v>
                </c:pt>
                <c:pt idx="136" formatCode="0.00">
                  <c:v>1.1100000000000001</c:v>
                </c:pt>
                <c:pt idx="137" formatCode="0.00">
                  <c:v>1.77</c:v>
                </c:pt>
                <c:pt idx="138" formatCode="0.00">
                  <c:v>1.82</c:v>
                </c:pt>
                <c:pt idx="139" formatCode="0.00">
                  <c:v>1.82</c:v>
                </c:pt>
                <c:pt idx="140" formatCode="0.00">
                  <c:v>1.81</c:v>
                </c:pt>
                <c:pt idx="141" formatCode="0.00">
                  <c:v>1.84</c:v>
                </c:pt>
                <c:pt idx="142" formatCode="0.00">
                  <c:v>1.86</c:v>
                </c:pt>
                <c:pt idx="143" formatCode="0.00">
                  <c:v>1.86</c:v>
                </c:pt>
                <c:pt idx="144" formatCode="0.00">
                  <c:v>1.88</c:v>
                </c:pt>
                <c:pt idx="145" formatCode="0.00">
                  <c:v>1.86</c:v>
                </c:pt>
                <c:pt idx="146" formatCode="0.00">
                  <c:v>1.86</c:v>
                </c:pt>
                <c:pt idx="147" formatCode="0.00">
                  <c:v>1.87</c:v>
                </c:pt>
                <c:pt idx="148" formatCode="0.00">
                  <c:v>1.86</c:v>
                </c:pt>
                <c:pt idx="149" formatCode="0.00">
                  <c:v>1.86</c:v>
                </c:pt>
                <c:pt idx="150" formatCode="0.00">
                  <c:v>1.88</c:v>
                </c:pt>
                <c:pt idx="151" formatCode="0.00">
                  <c:v>1.89</c:v>
                </c:pt>
                <c:pt idx="152" formatCode="0.00">
                  <c:v>1.9</c:v>
                </c:pt>
                <c:pt idx="153" formatCode="0.00">
                  <c:v>1.96</c:v>
                </c:pt>
                <c:pt idx="154" formatCode="0.00">
                  <c:v>1.98</c:v>
                </c:pt>
                <c:pt idx="155" formatCode="0.00">
                  <c:v>1.99</c:v>
                </c:pt>
                <c:pt idx="156" formatCode="0.00">
                  <c:v>1.98</c:v>
                </c:pt>
                <c:pt idx="157" formatCode="0.00">
                  <c:v>2.0099999999999998</c:v>
                </c:pt>
                <c:pt idx="158" formatCode="0.00">
                  <c:v>1.96</c:v>
                </c:pt>
                <c:pt idx="159" formatCode="0.00">
                  <c:v>1.98</c:v>
                </c:pt>
                <c:pt idx="160">
                  <c:v>1.92</c:v>
                </c:pt>
                <c:pt idx="161">
                  <c:v>1.92</c:v>
                </c:pt>
                <c:pt idx="162">
                  <c:v>2.88</c:v>
                </c:pt>
                <c:pt idx="163">
                  <c:v>2.84</c:v>
                </c:pt>
                <c:pt idx="164">
                  <c:v>2.87</c:v>
                </c:pt>
                <c:pt idx="165">
                  <c:v>2.83</c:v>
                </c:pt>
                <c:pt idx="166">
                  <c:v>2.75</c:v>
                </c:pt>
                <c:pt idx="167">
                  <c:v>2.73</c:v>
                </c:pt>
                <c:pt idx="168">
                  <c:v>2.7</c:v>
                </c:pt>
                <c:pt idx="169" formatCode="0.00">
                  <c:v>2.69</c:v>
                </c:pt>
                <c:pt idx="170" formatCode="0.00">
                  <c:v>2.63</c:v>
                </c:pt>
                <c:pt idx="171" formatCode="0.00">
                  <c:v>2.58</c:v>
                </c:pt>
                <c:pt idx="172" formatCode="0.00">
                  <c:v>2.57</c:v>
                </c:pt>
                <c:pt idx="173" formatCode="0.00">
                  <c:v>2.5499999999999998</c:v>
                </c:pt>
                <c:pt idx="174" formatCode="0.00">
                  <c:v>2.5299999999999998</c:v>
                </c:pt>
                <c:pt idx="175" formatCode="0.00">
                  <c:v>2.5099999999999998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2BB-4CC9-B364-F624B1F738B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UNKNOWN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Sheet1!$A$13:$A$188</c:f>
              <c:numCache>
                <c:formatCode>m/d/yyyy</c:formatCode>
                <c:ptCount val="176"/>
                <c:pt idx="0">
                  <c:v>45603</c:v>
                </c:pt>
                <c:pt idx="1">
                  <c:v>45604</c:v>
                </c:pt>
                <c:pt idx="2">
                  <c:v>45605</c:v>
                </c:pt>
                <c:pt idx="3">
                  <c:v>45606</c:v>
                </c:pt>
                <c:pt idx="4">
                  <c:v>45607</c:v>
                </c:pt>
                <c:pt idx="5">
                  <c:v>45608</c:v>
                </c:pt>
                <c:pt idx="6">
                  <c:v>45609</c:v>
                </c:pt>
                <c:pt idx="7">
                  <c:v>45610</c:v>
                </c:pt>
                <c:pt idx="8">
                  <c:v>45611</c:v>
                </c:pt>
                <c:pt idx="9">
                  <c:v>45612</c:v>
                </c:pt>
                <c:pt idx="10">
                  <c:v>45613</c:v>
                </c:pt>
                <c:pt idx="11">
                  <c:v>45614</c:v>
                </c:pt>
                <c:pt idx="12">
                  <c:v>45615</c:v>
                </c:pt>
                <c:pt idx="13">
                  <c:v>45616</c:v>
                </c:pt>
                <c:pt idx="14">
                  <c:v>45617</c:v>
                </c:pt>
                <c:pt idx="15">
                  <c:v>45618</c:v>
                </c:pt>
                <c:pt idx="16">
                  <c:v>45619</c:v>
                </c:pt>
                <c:pt idx="17">
                  <c:v>45620</c:v>
                </c:pt>
                <c:pt idx="18">
                  <c:v>45621</c:v>
                </c:pt>
                <c:pt idx="19">
                  <c:v>45622</c:v>
                </c:pt>
                <c:pt idx="20">
                  <c:v>45623</c:v>
                </c:pt>
                <c:pt idx="21">
                  <c:v>45624</c:v>
                </c:pt>
                <c:pt idx="22">
                  <c:v>45625</c:v>
                </c:pt>
                <c:pt idx="23">
                  <c:v>45626</c:v>
                </c:pt>
                <c:pt idx="24">
                  <c:v>45627</c:v>
                </c:pt>
                <c:pt idx="25">
                  <c:v>45628</c:v>
                </c:pt>
                <c:pt idx="26">
                  <c:v>45629</c:v>
                </c:pt>
                <c:pt idx="27">
                  <c:v>45630</c:v>
                </c:pt>
                <c:pt idx="28">
                  <c:v>45631</c:v>
                </c:pt>
                <c:pt idx="29">
                  <c:v>45632</c:v>
                </c:pt>
                <c:pt idx="30">
                  <c:v>45633</c:v>
                </c:pt>
                <c:pt idx="31">
                  <c:v>45634</c:v>
                </c:pt>
                <c:pt idx="32">
                  <c:v>45635</c:v>
                </c:pt>
                <c:pt idx="33">
                  <c:v>45636</c:v>
                </c:pt>
                <c:pt idx="34">
                  <c:v>45637</c:v>
                </c:pt>
                <c:pt idx="35">
                  <c:v>45638</c:v>
                </c:pt>
                <c:pt idx="36">
                  <c:v>45639</c:v>
                </c:pt>
                <c:pt idx="37">
                  <c:v>45640</c:v>
                </c:pt>
                <c:pt idx="38">
                  <c:v>45641</c:v>
                </c:pt>
                <c:pt idx="39">
                  <c:v>45642</c:v>
                </c:pt>
                <c:pt idx="40">
                  <c:v>45643</c:v>
                </c:pt>
                <c:pt idx="41">
                  <c:v>45644</c:v>
                </c:pt>
                <c:pt idx="42">
                  <c:v>45645</c:v>
                </c:pt>
                <c:pt idx="43">
                  <c:v>45646</c:v>
                </c:pt>
                <c:pt idx="44">
                  <c:v>45647</c:v>
                </c:pt>
                <c:pt idx="45">
                  <c:v>45648</c:v>
                </c:pt>
                <c:pt idx="46">
                  <c:v>45649</c:v>
                </c:pt>
                <c:pt idx="47">
                  <c:v>45650</c:v>
                </c:pt>
                <c:pt idx="48">
                  <c:v>45651</c:v>
                </c:pt>
                <c:pt idx="49">
                  <c:v>45652</c:v>
                </c:pt>
                <c:pt idx="50">
                  <c:v>45653</c:v>
                </c:pt>
                <c:pt idx="51">
                  <c:v>45654</c:v>
                </c:pt>
                <c:pt idx="52">
                  <c:v>45655</c:v>
                </c:pt>
                <c:pt idx="53">
                  <c:v>45656</c:v>
                </c:pt>
                <c:pt idx="54">
                  <c:v>45657</c:v>
                </c:pt>
                <c:pt idx="55">
                  <c:v>45658</c:v>
                </c:pt>
                <c:pt idx="56">
                  <c:v>45659</c:v>
                </c:pt>
                <c:pt idx="57">
                  <c:v>45660</c:v>
                </c:pt>
                <c:pt idx="58">
                  <c:v>45661</c:v>
                </c:pt>
                <c:pt idx="59">
                  <c:v>45662</c:v>
                </c:pt>
                <c:pt idx="60">
                  <c:v>45663</c:v>
                </c:pt>
                <c:pt idx="61">
                  <c:v>45664</c:v>
                </c:pt>
                <c:pt idx="62">
                  <c:v>45665</c:v>
                </c:pt>
                <c:pt idx="63">
                  <c:v>45666</c:v>
                </c:pt>
                <c:pt idx="64">
                  <c:v>45667</c:v>
                </c:pt>
                <c:pt idx="65">
                  <c:v>45668</c:v>
                </c:pt>
                <c:pt idx="66">
                  <c:v>45669</c:v>
                </c:pt>
                <c:pt idx="67">
                  <c:v>45670</c:v>
                </c:pt>
                <c:pt idx="68">
                  <c:v>45671</c:v>
                </c:pt>
                <c:pt idx="69">
                  <c:v>45672</c:v>
                </c:pt>
                <c:pt idx="70">
                  <c:v>45673</c:v>
                </c:pt>
                <c:pt idx="71">
                  <c:v>45674</c:v>
                </c:pt>
                <c:pt idx="72">
                  <c:v>45675</c:v>
                </c:pt>
                <c:pt idx="73">
                  <c:v>45676</c:v>
                </c:pt>
                <c:pt idx="74">
                  <c:v>45677</c:v>
                </c:pt>
                <c:pt idx="75">
                  <c:v>45678</c:v>
                </c:pt>
                <c:pt idx="76">
                  <c:v>45679</c:v>
                </c:pt>
                <c:pt idx="77">
                  <c:v>45680</c:v>
                </c:pt>
                <c:pt idx="78">
                  <c:v>45681</c:v>
                </c:pt>
                <c:pt idx="79">
                  <c:v>45682</c:v>
                </c:pt>
                <c:pt idx="80">
                  <c:v>45683</c:v>
                </c:pt>
                <c:pt idx="81">
                  <c:v>45684</c:v>
                </c:pt>
                <c:pt idx="82">
                  <c:v>45685</c:v>
                </c:pt>
                <c:pt idx="83">
                  <c:v>45686</c:v>
                </c:pt>
                <c:pt idx="84">
                  <c:v>45687</c:v>
                </c:pt>
                <c:pt idx="85">
                  <c:v>45688</c:v>
                </c:pt>
                <c:pt idx="86">
                  <c:v>45689</c:v>
                </c:pt>
                <c:pt idx="87">
                  <c:v>45690</c:v>
                </c:pt>
                <c:pt idx="88">
                  <c:v>45691</c:v>
                </c:pt>
                <c:pt idx="89">
                  <c:v>45692</c:v>
                </c:pt>
                <c:pt idx="90">
                  <c:v>45693</c:v>
                </c:pt>
                <c:pt idx="91">
                  <c:v>45694</c:v>
                </c:pt>
                <c:pt idx="92">
                  <c:v>45695</c:v>
                </c:pt>
                <c:pt idx="93">
                  <c:v>45956</c:v>
                </c:pt>
                <c:pt idx="94">
                  <c:v>45957</c:v>
                </c:pt>
                <c:pt idx="95">
                  <c:v>45958</c:v>
                </c:pt>
                <c:pt idx="96">
                  <c:v>45959</c:v>
                </c:pt>
                <c:pt idx="97">
                  <c:v>45960</c:v>
                </c:pt>
                <c:pt idx="98">
                  <c:v>45961</c:v>
                </c:pt>
                <c:pt idx="99">
                  <c:v>45962</c:v>
                </c:pt>
                <c:pt idx="100">
                  <c:v>45963</c:v>
                </c:pt>
                <c:pt idx="101">
                  <c:v>45964</c:v>
                </c:pt>
                <c:pt idx="102">
                  <c:v>45965</c:v>
                </c:pt>
                <c:pt idx="103">
                  <c:v>45966</c:v>
                </c:pt>
                <c:pt idx="104">
                  <c:v>45967</c:v>
                </c:pt>
                <c:pt idx="105">
                  <c:v>45968</c:v>
                </c:pt>
                <c:pt idx="106">
                  <c:v>45969</c:v>
                </c:pt>
                <c:pt idx="107">
                  <c:v>45970</c:v>
                </c:pt>
                <c:pt idx="108">
                  <c:v>45971</c:v>
                </c:pt>
                <c:pt idx="109">
                  <c:v>45972</c:v>
                </c:pt>
                <c:pt idx="110">
                  <c:v>45973</c:v>
                </c:pt>
                <c:pt idx="111">
                  <c:v>45974</c:v>
                </c:pt>
                <c:pt idx="112">
                  <c:v>45975</c:v>
                </c:pt>
                <c:pt idx="113">
                  <c:v>45976</c:v>
                </c:pt>
                <c:pt idx="114">
                  <c:v>45977</c:v>
                </c:pt>
                <c:pt idx="115">
                  <c:v>45978</c:v>
                </c:pt>
                <c:pt idx="116">
                  <c:v>45979</c:v>
                </c:pt>
                <c:pt idx="117">
                  <c:v>45980</c:v>
                </c:pt>
                <c:pt idx="118">
                  <c:v>45981</c:v>
                </c:pt>
                <c:pt idx="119">
                  <c:v>45982</c:v>
                </c:pt>
                <c:pt idx="120">
                  <c:v>45983</c:v>
                </c:pt>
                <c:pt idx="121">
                  <c:v>45984</c:v>
                </c:pt>
                <c:pt idx="122">
                  <c:v>45985</c:v>
                </c:pt>
                <c:pt idx="123">
                  <c:v>45986</c:v>
                </c:pt>
                <c:pt idx="124">
                  <c:v>45987</c:v>
                </c:pt>
                <c:pt idx="125">
                  <c:v>45988</c:v>
                </c:pt>
                <c:pt idx="126">
                  <c:v>45989</c:v>
                </c:pt>
                <c:pt idx="127">
                  <c:v>45990</c:v>
                </c:pt>
                <c:pt idx="128">
                  <c:v>45991</c:v>
                </c:pt>
                <c:pt idx="129">
                  <c:v>45992</c:v>
                </c:pt>
                <c:pt idx="130">
                  <c:v>45993</c:v>
                </c:pt>
                <c:pt idx="131">
                  <c:v>45994</c:v>
                </c:pt>
                <c:pt idx="132">
                  <c:v>45995</c:v>
                </c:pt>
                <c:pt idx="133">
                  <c:v>45996</c:v>
                </c:pt>
                <c:pt idx="134">
                  <c:v>45997</c:v>
                </c:pt>
                <c:pt idx="135">
                  <c:v>45998</c:v>
                </c:pt>
                <c:pt idx="136">
                  <c:v>45999</c:v>
                </c:pt>
                <c:pt idx="137">
                  <c:v>46000</c:v>
                </c:pt>
                <c:pt idx="138">
                  <c:v>46001</c:v>
                </c:pt>
                <c:pt idx="139">
                  <c:v>46002</c:v>
                </c:pt>
                <c:pt idx="140">
                  <c:v>46003</c:v>
                </c:pt>
                <c:pt idx="141">
                  <c:v>46005</c:v>
                </c:pt>
                <c:pt idx="142">
                  <c:v>46006</c:v>
                </c:pt>
                <c:pt idx="143">
                  <c:v>46007</c:v>
                </c:pt>
                <c:pt idx="144">
                  <c:v>46008</c:v>
                </c:pt>
                <c:pt idx="145">
                  <c:v>46009</c:v>
                </c:pt>
                <c:pt idx="146">
                  <c:v>46010</c:v>
                </c:pt>
                <c:pt idx="147">
                  <c:v>46011</c:v>
                </c:pt>
                <c:pt idx="148">
                  <c:v>46012</c:v>
                </c:pt>
                <c:pt idx="149">
                  <c:v>46013</c:v>
                </c:pt>
                <c:pt idx="150">
                  <c:v>46014</c:v>
                </c:pt>
                <c:pt idx="151">
                  <c:v>46015</c:v>
                </c:pt>
                <c:pt idx="152">
                  <c:v>46016</c:v>
                </c:pt>
                <c:pt idx="153">
                  <c:v>46017</c:v>
                </c:pt>
                <c:pt idx="154">
                  <c:v>46018</c:v>
                </c:pt>
                <c:pt idx="155">
                  <c:v>46019</c:v>
                </c:pt>
                <c:pt idx="156">
                  <c:v>46020</c:v>
                </c:pt>
                <c:pt idx="157">
                  <c:v>46021</c:v>
                </c:pt>
                <c:pt idx="158">
                  <c:v>46022</c:v>
                </c:pt>
                <c:pt idx="159">
                  <c:v>46023</c:v>
                </c:pt>
                <c:pt idx="160">
                  <c:v>46024</c:v>
                </c:pt>
                <c:pt idx="161">
                  <c:v>46025</c:v>
                </c:pt>
                <c:pt idx="162">
                  <c:v>46026</c:v>
                </c:pt>
                <c:pt idx="163">
                  <c:v>46027</c:v>
                </c:pt>
                <c:pt idx="164">
                  <c:v>46028</c:v>
                </c:pt>
                <c:pt idx="165">
                  <c:v>46029</c:v>
                </c:pt>
                <c:pt idx="166">
                  <c:v>46030</c:v>
                </c:pt>
                <c:pt idx="167">
                  <c:v>46031</c:v>
                </c:pt>
                <c:pt idx="168">
                  <c:v>46032</c:v>
                </c:pt>
                <c:pt idx="169">
                  <c:v>46033</c:v>
                </c:pt>
                <c:pt idx="170">
                  <c:v>46034</c:v>
                </c:pt>
                <c:pt idx="171">
                  <c:v>46035</c:v>
                </c:pt>
                <c:pt idx="172">
                  <c:v>46036</c:v>
                </c:pt>
                <c:pt idx="173">
                  <c:v>46037</c:v>
                </c:pt>
                <c:pt idx="174">
                  <c:v>46038</c:v>
                </c:pt>
                <c:pt idx="175">
                  <c:v>46039</c:v>
                </c:pt>
              </c:numCache>
            </c:numRef>
          </c:cat>
          <c:val>
            <c:numRef>
              <c:f>Sheet1!$E$13:$E$188</c:f>
              <c:numCache>
                <c:formatCode>0.00</c:formatCode>
                <c:ptCount val="176"/>
                <c:pt idx="0">
                  <c:v>0.1</c:v>
                </c:pt>
                <c:pt idx="1">
                  <c:v>0.1</c:v>
                </c:pt>
                <c:pt idx="2">
                  <c:v>0.1</c:v>
                </c:pt>
                <c:pt idx="3" formatCode="General">
                  <c:v>0.08</c:v>
                </c:pt>
                <c:pt idx="4" formatCode="General">
                  <c:v>0.08</c:v>
                </c:pt>
                <c:pt idx="5" formatCode="General">
                  <c:v>0.08</c:v>
                </c:pt>
                <c:pt idx="6" formatCode="General">
                  <c:v>0.08</c:v>
                </c:pt>
                <c:pt idx="7" formatCode="General">
                  <c:v>0.08</c:v>
                </c:pt>
                <c:pt idx="8" formatCode="General">
                  <c:v>0.08</c:v>
                </c:pt>
                <c:pt idx="9" formatCode="General">
                  <c:v>0.08</c:v>
                </c:pt>
                <c:pt idx="10" formatCode="General">
                  <c:v>0.08</c:v>
                </c:pt>
                <c:pt idx="11" formatCode="General">
                  <c:v>0.08</c:v>
                </c:pt>
                <c:pt idx="12" formatCode="General">
                  <c:v>0.08</c:v>
                </c:pt>
                <c:pt idx="13" formatCode="General">
                  <c:v>0.08</c:v>
                </c:pt>
                <c:pt idx="14" formatCode="General">
                  <c:v>0.08</c:v>
                </c:pt>
                <c:pt idx="15" formatCode="General">
                  <c:v>0.08</c:v>
                </c:pt>
                <c:pt idx="16" formatCode="General">
                  <c:v>0.08</c:v>
                </c:pt>
                <c:pt idx="17" formatCode="General">
                  <c:v>0.08</c:v>
                </c:pt>
                <c:pt idx="18" formatCode="General">
                  <c:v>0.08</c:v>
                </c:pt>
                <c:pt idx="19" formatCode="General">
                  <c:v>0.08</c:v>
                </c:pt>
                <c:pt idx="20" formatCode="General">
                  <c:v>0.08</c:v>
                </c:pt>
                <c:pt idx="21" formatCode="General">
                  <c:v>0.08</c:v>
                </c:pt>
                <c:pt idx="22" formatCode="General">
                  <c:v>0.08</c:v>
                </c:pt>
                <c:pt idx="23" formatCode="General">
                  <c:v>7.0000000000000007E-2</c:v>
                </c:pt>
                <c:pt idx="24" formatCode="General">
                  <c:v>7.0000000000000007E-2</c:v>
                </c:pt>
                <c:pt idx="25" formatCode="General">
                  <c:v>7.0000000000000007E-2</c:v>
                </c:pt>
                <c:pt idx="26" formatCode="General">
                  <c:v>7.0000000000000007E-2</c:v>
                </c:pt>
                <c:pt idx="27" formatCode="General">
                  <c:v>7.0000000000000007E-2</c:v>
                </c:pt>
                <c:pt idx="28" formatCode="General">
                  <c:v>7.0000000000000007E-2</c:v>
                </c:pt>
                <c:pt idx="29" formatCode="General">
                  <c:v>7.0000000000000007E-2</c:v>
                </c:pt>
                <c:pt idx="30" formatCode="General">
                  <c:v>7.0000000000000007E-2</c:v>
                </c:pt>
                <c:pt idx="31" formatCode="General">
                  <c:v>7.0000000000000007E-2</c:v>
                </c:pt>
                <c:pt idx="32" formatCode="General">
                  <c:v>7.0000000000000007E-2</c:v>
                </c:pt>
                <c:pt idx="33" formatCode="General">
                  <c:v>7.0000000000000007E-2</c:v>
                </c:pt>
                <c:pt idx="34" formatCode="General">
                  <c:v>7.0000000000000007E-2</c:v>
                </c:pt>
                <c:pt idx="35" formatCode="General">
                  <c:v>7.0000000000000007E-2</c:v>
                </c:pt>
                <c:pt idx="36" formatCode="General">
                  <c:v>7.0000000000000007E-2</c:v>
                </c:pt>
                <c:pt idx="37" formatCode="General">
                  <c:v>7.0000000000000007E-2</c:v>
                </c:pt>
                <c:pt idx="38" formatCode="General">
                  <c:v>7.0000000000000007E-2</c:v>
                </c:pt>
                <c:pt idx="39" formatCode="General">
                  <c:v>7.0000000000000007E-2</c:v>
                </c:pt>
                <c:pt idx="40" formatCode="General">
                  <c:v>7.0000000000000007E-2</c:v>
                </c:pt>
                <c:pt idx="41" formatCode="General">
                  <c:v>7.0000000000000007E-2</c:v>
                </c:pt>
                <c:pt idx="42" formatCode="General">
                  <c:v>7.0000000000000007E-2</c:v>
                </c:pt>
                <c:pt idx="43" formatCode="General">
                  <c:v>7.0000000000000007E-2</c:v>
                </c:pt>
                <c:pt idx="44" formatCode="General">
                  <c:v>7.0000000000000007E-2</c:v>
                </c:pt>
                <c:pt idx="45" formatCode="General">
                  <c:v>7.0000000000000007E-2</c:v>
                </c:pt>
                <c:pt idx="46" formatCode="General">
                  <c:v>7.0000000000000007E-2</c:v>
                </c:pt>
                <c:pt idx="47" formatCode="General">
                  <c:v>7.0000000000000007E-2</c:v>
                </c:pt>
                <c:pt idx="48" formatCode="General">
                  <c:v>7.0000000000000007E-2</c:v>
                </c:pt>
                <c:pt idx="49" formatCode="General">
                  <c:v>7.0000000000000007E-2</c:v>
                </c:pt>
                <c:pt idx="50" formatCode="General">
                  <c:v>7.0000000000000007E-2</c:v>
                </c:pt>
                <c:pt idx="51" formatCode="General">
                  <c:v>7.0000000000000007E-2</c:v>
                </c:pt>
                <c:pt idx="52" formatCode="General">
                  <c:v>7.0000000000000007E-2</c:v>
                </c:pt>
                <c:pt idx="53" formatCode="General">
                  <c:v>7.0000000000000007E-2</c:v>
                </c:pt>
                <c:pt idx="54" formatCode="General">
                  <c:v>7.0000000000000007E-2</c:v>
                </c:pt>
                <c:pt idx="55" formatCode="General">
                  <c:v>7.0000000000000007E-2</c:v>
                </c:pt>
                <c:pt idx="56" formatCode="General">
                  <c:v>7.0000000000000007E-2</c:v>
                </c:pt>
                <c:pt idx="57" formatCode="General">
                  <c:v>7.0000000000000007E-2</c:v>
                </c:pt>
                <c:pt idx="58" formatCode="General">
                  <c:v>7.0000000000000007E-2</c:v>
                </c:pt>
                <c:pt idx="59" formatCode="General">
                  <c:v>7.0000000000000007E-2</c:v>
                </c:pt>
                <c:pt idx="60" formatCode="General">
                  <c:v>7.0000000000000007E-2</c:v>
                </c:pt>
                <c:pt idx="61" formatCode="General">
                  <c:v>7.0000000000000007E-2</c:v>
                </c:pt>
                <c:pt idx="62" formatCode="General">
                  <c:v>7.0000000000000007E-2</c:v>
                </c:pt>
                <c:pt idx="63" formatCode="General">
                  <c:v>7.0000000000000007E-2</c:v>
                </c:pt>
                <c:pt idx="64" formatCode="General">
                  <c:v>7.0000000000000007E-2</c:v>
                </c:pt>
                <c:pt idx="65" formatCode="General">
                  <c:v>7.0000000000000007E-2</c:v>
                </c:pt>
                <c:pt idx="66" formatCode="General">
                  <c:v>7.0000000000000007E-2</c:v>
                </c:pt>
                <c:pt idx="67" formatCode="General">
                  <c:v>7.0000000000000007E-2</c:v>
                </c:pt>
                <c:pt idx="68" formatCode="General">
                  <c:v>7.0000000000000007E-2</c:v>
                </c:pt>
                <c:pt idx="69" formatCode="General">
                  <c:v>0.06</c:v>
                </c:pt>
                <c:pt idx="70" formatCode="General">
                  <c:v>0.06</c:v>
                </c:pt>
                <c:pt idx="71" formatCode="General">
                  <c:v>0.06</c:v>
                </c:pt>
                <c:pt idx="72" formatCode="General">
                  <c:v>0.06</c:v>
                </c:pt>
                <c:pt idx="73" formatCode="General">
                  <c:v>0.06</c:v>
                </c:pt>
                <c:pt idx="74" formatCode="General">
                  <c:v>0.06</c:v>
                </c:pt>
                <c:pt idx="75" formatCode="General">
                  <c:v>0.06</c:v>
                </c:pt>
                <c:pt idx="76" formatCode="General">
                  <c:v>0.06</c:v>
                </c:pt>
                <c:pt idx="77" formatCode="General">
                  <c:v>0.06</c:v>
                </c:pt>
                <c:pt idx="78" formatCode="General">
                  <c:v>0.06</c:v>
                </c:pt>
                <c:pt idx="79" formatCode="General">
                  <c:v>0.06</c:v>
                </c:pt>
                <c:pt idx="80" formatCode="General">
                  <c:v>0.06</c:v>
                </c:pt>
                <c:pt idx="81" formatCode="General">
                  <c:v>0.06</c:v>
                </c:pt>
                <c:pt idx="82" formatCode="General">
                  <c:v>0.06</c:v>
                </c:pt>
                <c:pt idx="83" formatCode="General">
                  <c:v>0.06</c:v>
                </c:pt>
                <c:pt idx="84" formatCode="General">
                  <c:v>0.06</c:v>
                </c:pt>
                <c:pt idx="85" formatCode="General">
                  <c:v>0.06</c:v>
                </c:pt>
                <c:pt idx="86" formatCode="General">
                  <c:v>0.06</c:v>
                </c:pt>
                <c:pt idx="87" formatCode="General">
                  <c:v>0.06</c:v>
                </c:pt>
                <c:pt idx="88" formatCode="General">
                  <c:v>0.06</c:v>
                </c:pt>
                <c:pt idx="89" formatCode="General">
                  <c:v>0.06</c:v>
                </c:pt>
                <c:pt idx="90" formatCode="General">
                  <c:v>0.06</c:v>
                </c:pt>
                <c:pt idx="91" formatCode="General">
                  <c:v>0.06</c:v>
                </c:pt>
                <c:pt idx="92" formatCode="General">
                  <c:v>0.06</c:v>
                </c:pt>
                <c:pt idx="93">
                  <c:v>0.17</c:v>
                </c:pt>
                <c:pt idx="94">
                  <c:v>0.17</c:v>
                </c:pt>
                <c:pt idx="95">
                  <c:v>0.17</c:v>
                </c:pt>
                <c:pt idx="96">
                  <c:v>0.17</c:v>
                </c:pt>
                <c:pt idx="97">
                  <c:v>0.17</c:v>
                </c:pt>
                <c:pt idx="98">
                  <c:v>0.17</c:v>
                </c:pt>
                <c:pt idx="99" formatCode="General">
                  <c:v>0.17</c:v>
                </c:pt>
                <c:pt idx="100" formatCode="General">
                  <c:v>0.15</c:v>
                </c:pt>
                <c:pt idx="101" formatCode="General">
                  <c:v>0.15</c:v>
                </c:pt>
                <c:pt idx="102" formatCode="General">
                  <c:v>0.13</c:v>
                </c:pt>
                <c:pt idx="103" formatCode="General">
                  <c:v>0.11</c:v>
                </c:pt>
                <c:pt idx="104" formatCode="General">
                  <c:v>0.11</c:v>
                </c:pt>
                <c:pt idx="105">
                  <c:v>0.1</c:v>
                </c:pt>
                <c:pt idx="106" formatCode="General">
                  <c:v>0.09</c:v>
                </c:pt>
                <c:pt idx="107" formatCode="General">
                  <c:v>0.08</c:v>
                </c:pt>
                <c:pt idx="108" formatCode="General">
                  <c:v>0.08</c:v>
                </c:pt>
                <c:pt idx="109" formatCode="General">
                  <c:v>0.08</c:v>
                </c:pt>
                <c:pt idx="110" formatCode="General">
                  <c:v>0.08</c:v>
                </c:pt>
                <c:pt idx="111" formatCode="General">
                  <c:v>0.08</c:v>
                </c:pt>
                <c:pt idx="112" formatCode="General">
                  <c:v>0.08</c:v>
                </c:pt>
                <c:pt idx="113" formatCode="General">
                  <c:v>0.08</c:v>
                </c:pt>
                <c:pt idx="114" formatCode="General">
                  <c:v>0.08</c:v>
                </c:pt>
                <c:pt idx="115" formatCode="General">
                  <c:v>0.08</c:v>
                </c:pt>
                <c:pt idx="116" formatCode="General">
                  <c:v>0.08</c:v>
                </c:pt>
                <c:pt idx="117" formatCode="General">
                  <c:v>0.08</c:v>
                </c:pt>
                <c:pt idx="118" formatCode="General">
                  <c:v>7.0000000000000007E-2</c:v>
                </c:pt>
                <c:pt idx="119" formatCode="General">
                  <c:v>0.06</c:v>
                </c:pt>
                <c:pt idx="120" formatCode="General">
                  <c:v>0.06</c:v>
                </c:pt>
                <c:pt idx="121" formatCode="General">
                  <c:v>0.06</c:v>
                </c:pt>
                <c:pt idx="122" formatCode="General">
                  <c:v>0.06</c:v>
                </c:pt>
                <c:pt idx="123" formatCode="General">
                  <c:v>0.06</c:v>
                </c:pt>
                <c:pt idx="124" formatCode="General">
                  <c:v>0.06</c:v>
                </c:pt>
                <c:pt idx="125" formatCode="General">
                  <c:v>0.06</c:v>
                </c:pt>
                <c:pt idx="126" formatCode="General">
                  <c:v>0.06</c:v>
                </c:pt>
                <c:pt idx="127" formatCode="General">
                  <c:v>0.06</c:v>
                </c:pt>
                <c:pt idx="128" formatCode="General">
                  <c:v>0.06</c:v>
                </c:pt>
                <c:pt idx="129" formatCode="General">
                  <c:v>0.06</c:v>
                </c:pt>
                <c:pt idx="130" formatCode="General">
                  <c:v>0.06</c:v>
                </c:pt>
                <c:pt idx="131" formatCode="General">
                  <c:v>0.06</c:v>
                </c:pt>
                <c:pt idx="132" formatCode="General">
                  <c:v>0.06</c:v>
                </c:pt>
                <c:pt idx="133" formatCode="General">
                  <c:v>0.06</c:v>
                </c:pt>
                <c:pt idx="134" formatCode="General">
                  <c:v>0.06</c:v>
                </c:pt>
                <c:pt idx="135" formatCode="General">
                  <c:v>0.06</c:v>
                </c:pt>
                <c:pt idx="136" formatCode="General">
                  <c:v>0.06</c:v>
                </c:pt>
                <c:pt idx="137" formatCode="General">
                  <c:v>0.06</c:v>
                </c:pt>
                <c:pt idx="138" formatCode="General">
                  <c:v>0.06</c:v>
                </c:pt>
                <c:pt idx="139" formatCode="General">
                  <c:v>0.06</c:v>
                </c:pt>
                <c:pt idx="140" formatCode="General">
                  <c:v>0.06</c:v>
                </c:pt>
                <c:pt idx="141" formatCode="General">
                  <c:v>0.06</c:v>
                </c:pt>
                <c:pt idx="142" formatCode="General">
                  <c:v>0.06</c:v>
                </c:pt>
                <c:pt idx="143" formatCode="General">
                  <c:v>0.06</c:v>
                </c:pt>
                <c:pt idx="144" formatCode="General">
                  <c:v>0.06</c:v>
                </c:pt>
                <c:pt idx="145" formatCode="General">
                  <c:v>0.06</c:v>
                </c:pt>
                <c:pt idx="146" formatCode="General">
                  <c:v>0.06</c:v>
                </c:pt>
                <c:pt idx="147" formatCode="General">
                  <c:v>0.06</c:v>
                </c:pt>
                <c:pt idx="148" formatCode="General">
                  <c:v>0.06</c:v>
                </c:pt>
                <c:pt idx="149" formatCode="General">
                  <c:v>0.06</c:v>
                </c:pt>
                <c:pt idx="150" formatCode="General">
                  <c:v>0.06</c:v>
                </c:pt>
                <c:pt idx="151" formatCode="General">
                  <c:v>0.06</c:v>
                </c:pt>
                <c:pt idx="152" formatCode="General">
                  <c:v>0.06</c:v>
                </c:pt>
                <c:pt idx="153" formatCode="General">
                  <c:v>0.06</c:v>
                </c:pt>
                <c:pt idx="154" formatCode="General">
                  <c:v>0.06</c:v>
                </c:pt>
                <c:pt idx="155" formatCode="General">
                  <c:v>0.06</c:v>
                </c:pt>
                <c:pt idx="156" formatCode="General">
                  <c:v>0.06</c:v>
                </c:pt>
                <c:pt idx="157" formatCode="General">
                  <c:v>0.06</c:v>
                </c:pt>
                <c:pt idx="158" formatCode="General">
                  <c:v>0.06</c:v>
                </c:pt>
                <c:pt idx="159" formatCode="General">
                  <c:v>0.06</c:v>
                </c:pt>
                <c:pt idx="160" formatCode="General">
                  <c:v>0.06</c:v>
                </c:pt>
                <c:pt idx="161" formatCode="General">
                  <c:v>0.06</c:v>
                </c:pt>
                <c:pt idx="162" formatCode="General">
                  <c:v>0.06</c:v>
                </c:pt>
                <c:pt idx="163" formatCode="General">
                  <c:v>0.06</c:v>
                </c:pt>
                <c:pt idx="164" formatCode="General">
                  <c:v>0.06</c:v>
                </c:pt>
                <c:pt idx="165" formatCode="General">
                  <c:v>0.06</c:v>
                </c:pt>
                <c:pt idx="166" formatCode="General">
                  <c:v>0.06</c:v>
                </c:pt>
                <c:pt idx="167" formatCode="General">
                  <c:v>0.06</c:v>
                </c:pt>
                <c:pt idx="168" formatCode="General">
                  <c:v>0.06</c:v>
                </c:pt>
                <c:pt idx="169" formatCode="General">
                  <c:v>0.06</c:v>
                </c:pt>
                <c:pt idx="170" formatCode="General">
                  <c:v>0.06</c:v>
                </c:pt>
                <c:pt idx="171" formatCode="General">
                  <c:v>0.06</c:v>
                </c:pt>
                <c:pt idx="172" formatCode="General">
                  <c:v>0.06</c:v>
                </c:pt>
                <c:pt idx="173" formatCode="General">
                  <c:v>0.06</c:v>
                </c:pt>
                <c:pt idx="174" formatCode="General">
                  <c:v>0.06</c:v>
                </c:pt>
                <c:pt idx="175" formatCode="General">
                  <c:v>0.06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2BB-4CC9-B364-F624B1F738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57137263"/>
        <c:axId val="1157143983"/>
      </c:lineChart>
      <c:dateAx>
        <c:axId val="1157146383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1157147343"/>
        <c:crosses val="autoZero"/>
        <c:auto val="1"/>
        <c:lblOffset val="100"/>
        <c:baseTimeUnit val="days"/>
      </c:dateAx>
      <c:valAx>
        <c:axId val="115714734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1157146383"/>
        <c:crosses val="autoZero"/>
        <c:crossBetween val="between"/>
      </c:valAx>
      <c:valAx>
        <c:axId val="1157143983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1157137263"/>
        <c:crosses val="max"/>
        <c:crossBetween val="between"/>
      </c:valAx>
      <c:dateAx>
        <c:axId val="1157137263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1157143983"/>
        <c:crosses val="autoZero"/>
        <c:auto val="1"/>
        <c:lblOffset val="100"/>
        <c:baseTimeUnit val="days"/>
      </c:date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9.5298231408307149E-3"/>
          <c:y val="4.278875123921505E-2"/>
          <c:w val="0.95795169366031518"/>
          <c:h val="9.57938578013870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1" u="none" strike="noStrike" kern="1200" baseline="0">
              <a:solidFill>
                <a:schemeClr val="tx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>
          <a:latin typeface="Segoe UI" panose="020B0502040204020203" pitchFamily="34" charset="0"/>
          <a:cs typeface="Segoe UI" panose="020B0502040204020203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60" b="0" i="0" u="none" strike="noStrike" kern="1200" spc="0" baseline="0">
                <a:solidFill>
                  <a:sysClr val="windowText" lastClr="00000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r>
              <a:rPr lang="en-US" dirty="0"/>
              <a:t>Planned</a:t>
            </a:r>
            <a:r>
              <a:rPr lang="en-US" baseline="0" dirty="0"/>
              <a:t> vs Actuals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60" b="0" i="0" u="none" strike="noStrike" kern="1200" spc="0" baseline="0">
              <a:solidFill>
                <a:sysClr val="windowText" lastClr="000000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3845238095238098E-2"/>
          <c:y val="0.14572649572649601"/>
          <c:w val="0.89978571428571397"/>
          <c:h val="0.787619658119657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This Week Planned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0"/>
                  <c:y val="7.4465811965812007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/>
                  <a:lstStyle/>
                  <a:p>
                    <a:pPr>
                      <a:defRPr lang="en-US" sz="1400" b="1" i="0" u="none" strike="noStrike" kern="1200" baseline="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defRPr>
                    </a:pPr>
                    <a:r>
                      <a:rPr lang="en-US"/>
                      <a:t>20098</a:t>
                    </a:r>
                  </a:p>
                  <a:p>
                    <a:pPr>
                      <a:defRPr sz="1400" b="1"/>
                    </a:pPr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/>
                <a:lstStyle/>
                <a:p>
                  <a:pPr>
                    <a:defRPr lang="en-US" sz="1400" b="1" i="0" u="none" strike="noStrike" kern="1200" baseline="0">
                      <a:solidFill>
                        <a:sysClr val="windowText" lastClr="000000"/>
                      </a:solidFill>
                      <a:latin typeface="Segoe UI" panose="020B0502040204020203" pitchFamily="34" charset="0"/>
                      <a:ea typeface="+mn-ea"/>
                      <a:cs typeface="Segoe UI" panose="020B0502040204020203" pitchFamily="34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4092261904762"/>
                      <c:h val="0.13504273504273501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0-D9FD-4A56-8276-1548446DB43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400" b="1" i="0" u="none" strike="noStrike" kern="1200" baseline="0">
                    <a:solidFill>
                      <a:schemeClr val="tx2">
                        <a:lumMod val="75000"/>
                      </a:schemeClr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L</c:v>
                </c:pt>
                <c:pt idx="1">
                  <c:v>M</c:v>
                </c:pt>
                <c:pt idx="2">
                  <c:v>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</c:v>
                </c:pt>
                <c:pt idx="1">
                  <c:v>20098</c:v>
                </c:pt>
                <c:pt idx="2">
                  <c:v>2233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9FD-4A56-8276-1548446DB43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This Week Actuals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0"/>
                  <c:y val="1.1004273504273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/>
                  <a:lstStyle/>
                  <a:p>
                    <a:pPr defTabSz="914400">
                      <a:defRPr lang="en-US" sz="1400" b="1" i="0" u="none" strike="noStrike" kern="1200" baseline="0">
                        <a:solidFill>
                          <a:sysClr val="windowText" lastClr="000000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defRPr>
                    </a:pPr>
                    <a:r>
                      <a:rPr lang="en-US"/>
                      <a:t>20141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/>
                <a:lstStyle/>
                <a:p>
                  <a:pPr defTabSz="914400">
                    <a:defRPr lang="en-US" sz="1400" b="1" i="0" u="none" strike="noStrike" kern="1200" baseline="0">
                      <a:solidFill>
                        <a:sysClr val="windowText" lastClr="000000"/>
                      </a:solidFill>
                      <a:latin typeface="Segoe UI" panose="020B0502040204020203" pitchFamily="34" charset="0"/>
                      <a:ea typeface="+mn-ea"/>
                      <a:cs typeface="Segoe UI" panose="020B0502040204020203" pitchFamily="34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D9FD-4A56-8276-1548446DB43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400" b="1" i="0" u="none" strike="noStrike" kern="1200" baseline="0">
                    <a:solidFill>
                      <a:schemeClr val="accent1">
                        <a:lumMod val="75000"/>
                      </a:schemeClr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L</c:v>
                </c:pt>
                <c:pt idx="1">
                  <c:v>M</c:v>
                </c:pt>
                <c:pt idx="2">
                  <c:v>S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 formatCode="0">
                  <c:v>0</c:v>
                </c:pt>
                <c:pt idx="1">
                  <c:v>20141</c:v>
                </c:pt>
                <c:pt idx="2">
                  <c:v>2211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9FD-4A56-8276-1548446DB43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84"/>
        <c:overlap val="-35"/>
        <c:axId val="278089704"/>
        <c:axId val="278090880"/>
      </c:barChart>
      <c:catAx>
        <c:axId val="278089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1" i="0" u="none" strike="noStrike" kern="1200" baseline="0">
                <a:solidFill>
                  <a:sysClr val="windowText" lastClr="00000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278090880"/>
        <c:crosses val="autoZero"/>
        <c:auto val="1"/>
        <c:lblAlgn val="ctr"/>
        <c:lblOffset val="100"/>
        <c:noMultiLvlLbl val="0"/>
      </c:catAx>
      <c:valAx>
        <c:axId val="278090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ysClr val="windowText" lastClr="00000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278089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1209077380952399"/>
          <c:y val="7.36111111111110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5" b="1" i="1" u="none" strike="noStrike" kern="1200" baseline="0">
              <a:solidFill>
                <a:sysClr val="windowText" lastClr="000000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5bb588cc-9733-4d86-9def-93ce20310072}"/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 lang="en-US">
          <a:solidFill>
            <a:sysClr val="windowText" lastClr="000000"/>
          </a:solidFill>
          <a:latin typeface="Segoe UI" panose="020B0502040204020203" pitchFamily="34" charset="0"/>
          <a:cs typeface="Segoe UI" panose="020B0502040204020203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This Week Planned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2.083805209513010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5D0-4516-BDD5-40A5A124CAB5}"/>
                </c:ext>
              </c:extLst>
            </c:dLbl>
            <c:dLbl>
              <c:idx val="1"/>
              <c:layout>
                <c:manualLayout>
                  <c:x val="0"/>
                  <c:y val="-4.077010192525489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5D0-4516-BDD5-40A5A124CAB5}"/>
                </c:ext>
              </c:extLst>
            </c:dLbl>
            <c:dLbl>
              <c:idx val="2"/>
              <c:layout>
                <c:manualLayout>
                  <c:x val="0"/>
                  <c:y val="-2.106455266138159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5D0-4516-BDD5-40A5A124CAB5}"/>
                </c:ext>
              </c:extLst>
            </c:dLbl>
            <c:dLbl>
              <c:idx val="3"/>
              <c:layout>
                <c:manualLayout>
                  <c:x val="0"/>
                  <c:y val="-1.041902604756510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5D0-4516-BDD5-40A5A124CAB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lang="en-US" sz="1100" b="1" i="0" u="none" strike="noStrike" kern="1200" baseline="0">
                    <a:solidFill>
                      <a:schemeClr val="accent1">
                        <a:lumMod val="75000"/>
                      </a:schemeClr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L</c:v>
                </c:pt>
                <c:pt idx="1">
                  <c:v>M</c:v>
                </c:pt>
                <c:pt idx="2">
                  <c:v>S</c:v>
                </c:pt>
                <c:pt idx="3">
                  <c:v>Pharma Sugar </c:v>
                </c:pt>
                <c:pt idx="4">
                  <c:v>Icing</c:v>
                </c:pt>
                <c:pt idx="5">
                  <c:v>Bura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3534</c:v>
                </c:pt>
                <c:pt idx="1">
                  <c:v>24770</c:v>
                </c:pt>
                <c:pt idx="2">
                  <c:v>5301</c:v>
                </c:pt>
                <c:pt idx="3">
                  <c:v>1767</c:v>
                </c:pt>
                <c:pt idx="4">
                  <c:v>5</c:v>
                </c:pt>
                <c:pt idx="5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5D0-4516-BDD5-40A5A124CAB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This Week Actuals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2.1064552661381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5D0-4516-BDD5-40A5A124CAB5}"/>
                </c:ext>
              </c:extLst>
            </c:dLbl>
            <c:dLbl>
              <c:idx val="1"/>
              <c:layout>
                <c:manualLayout>
                  <c:x val="0"/>
                  <c:y val="-3.6693091732729298E-2"/>
                </c:manualLayout>
              </c:layout>
              <c:tx>
                <c:rich>
                  <a:bodyPr rot="-5400000" spcFirstLastPara="1" vertOverflow="ellipsis" wrap="square" lIns="38100" tIns="19050" rIns="38100" bIns="19050" anchor="ctr" anchorCtr="1">
                    <a:spAutoFit/>
                  </a:bodyPr>
                  <a:lstStyle/>
                  <a:p>
                    <a:pPr defTabSz="914400">
                      <a:defRPr lang="en-US" sz="1100" b="1" i="0" u="none" strike="noStrike" kern="1200" baseline="0">
                        <a:solidFill>
                          <a:srgbClr val="0070C0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defRPr>
                    </a:pPr>
                    <a:r>
                      <a:rPr lang="en-US"/>
                      <a:t>20277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-5400000" spcFirstLastPara="1" vertOverflow="ellipsis" wrap="square" lIns="38100" tIns="19050" rIns="38100" bIns="19050" anchor="ctr" anchorCtr="1">
                  <a:spAutoFit/>
                </a:bodyPr>
                <a:lstStyle/>
                <a:p>
                  <a:pPr defTabSz="914400">
                    <a:defRPr lang="en-US" sz="1100" b="1" i="0" u="none" strike="noStrike" kern="1200" baseline="0">
                      <a:solidFill>
                        <a:srgbClr val="0070C0"/>
                      </a:solidFill>
                      <a:latin typeface="Segoe UI" panose="020B0502040204020203" pitchFamily="34" charset="0"/>
                      <a:ea typeface="+mn-ea"/>
                      <a:cs typeface="Segoe UI" panose="020B0502040204020203" pitchFamily="34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55D0-4516-BDD5-40A5A124CAB5}"/>
                </c:ext>
              </c:extLst>
            </c:dLbl>
            <c:dLbl>
              <c:idx val="2"/>
              <c:layout>
                <c:manualLayout>
                  <c:x val="0"/>
                  <c:y val="-3.148357870894680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5D0-4516-BDD5-40A5A124CAB5}"/>
                </c:ext>
              </c:extLst>
            </c:dLbl>
            <c:dLbl>
              <c:idx val="3"/>
              <c:layout>
                <c:manualLayout>
                  <c:x val="0"/>
                  <c:y val="-1.0419026047565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5D0-4516-BDD5-40A5A124CAB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lang="en-US" sz="1100" b="1" i="0" u="none" strike="noStrike" kern="1200" baseline="0">
                    <a:solidFill>
                      <a:srgbClr val="00B0F0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L</c:v>
                </c:pt>
                <c:pt idx="1">
                  <c:v>M</c:v>
                </c:pt>
                <c:pt idx="2">
                  <c:v>S</c:v>
                </c:pt>
                <c:pt idx="3">
                  <c:v>Pharma Sugar </c:v>
                </c:pt>
                <c:pt idx="4">
                  <c:v>Icing</c:v>
                </c:pt>
                <c:pt idx="5">
                  <c:v>Bura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3605</c:v>
                </c:pt>
                <c:pt idx="1">
                  <c:v>20277</c:v>
                </c:pt>
                <c:pt idx="2">
                  <c:v>3632</c:v>
                </c:pt>
                <c:pt idx="3">
                  <c:v>3778</c:v>
                </c:pt>
                <c:pt idx="4">
                  <c:v>13</c:v>
                </c:pt>
                <c:pt idx="5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55D0-4516-BDD5-40A5A124CAB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84"/>
        <c:overlap val="-35"/>
        <c:axId val="278090096"/>
        <c:axId val="220171800"/>
      </c:barChart>
      <c:catAx>
        <c:axId val="278090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1" i="0" u="none" strike="noStrike" kern="1200" baseline="0">
                <a:solidFill>
                  <a:sysClr val="windowText" lastClr="00000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220171800"/>
        <c:crosses val="autoZero"/>
        <c:auto val="1"/>
        <c:lblAlgn val="ctr"/>
        <c:lblOffset val="100"/>
        <c:noMultiLvlLbl val="0"/>
      </c:catAx>
      <c:valAx>
        <c:axId val="2201718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78090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1" i="1" u="none" strike="noStrike" kern="1200" baseline="0">
              <a:solidFill>
                <a:sysClr val="windowText" lastClr="000000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af986d57-292d-4378-8708-03643b940dae}"/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 lang="en-US">
          <a:solidFill>
            <a:sysClr val="windowText" lastClr="000000"/>
          </a:solidFill>
          <a:latin typeface="Segoe UI" panose="020B0502040204020203" pitchFamily="34" charset="0"/>
          <a:cs typeface="Segoe UI" panose="020B0502040204020203" pitchFamily="34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4861111111111099E-2"/>
          <c:y val="4.4191936766060903E-2"/>
          <c:w val="0.96986111111111095"/>
          <c:h val="0.831161946696074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This Week Planned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lang="en-US" sz="1200" b="1" i="0" u="none" strike="noStrike" kern="1200" baseline="0">
                    <a:solidFill>
                      <a:schemeClr val="accent1">
                        <a:lumMod val="75000"/>
                      </a:schemeClr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Sachet</c:v>
                </c:pt>
                <c:pt idx="1">
                  <c:v>1kg pack</c:v>
                </c:pt>
                <c:pt idx="2">
                  <c:v>5kg pack</c:v>
                </c:pt>
                <c:pt idx="3">
                  <c:v>Superfine</c:v>
                </c:pt>
                <c:pt idx="4">
                  <c:v>Brown 1kg</c:v>
                </c:pt>
                <c:pt idx="5">
                  <c:v>Pharma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65</c:v>
                </c:pt>
                <c:pt idx="1">
                  <c:v>250</c:v>
                </c:pt>
                <c:pt idx="2">
                  <c:v>75</c:v>
                </c:pt>
                <c:pt idx="3">
                  <c:v>45</c:v>
                </c:pt>
                <c:pt idx="4">
                  <c:v>90</c:v>
                </c:pt>
                <c:pt idx="5">
                  <c:v>450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8B-4DB2-A4D9-7CEC35EA6A0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This Week Actuals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-3.1944444444444399E-3"/>
                  <c:y val="-1.6932515337423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C8B-4DB2-A4D9-7CEC35EA6A0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lang="en-US" sz="1200" b="1" i="0" u="none" strike="noStrike" kern="1200" baseline="0">
                    <a:solidFill>
                      <a:srgbClr val="002060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Sachet</c:v>
                </c:pt>
                <c:pt idx="1">
                  <c:v>1kg pack</c:v>
                </c:pt>
                <c:pt idx="2">
                  <c:v>5kg pack</c:v>
                </c:pt>
                <c:pt idx="3">
                  <c:v>Superfine</c:v>
                </c:pt>
                <c:pt idx="4">
                  <c:v>Brown 1kg</c:v>
                </c:pt>
                <c:pt idx="5">
                  <c:v>Pharma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59</c:v>
                </c:pt>
                <c:pt idx="1">
                  <c:v>397</c:v>
                </c:pt>
                <c:pt idx="2">
                  <c:v>0</c:v>
                </c:pt>
                <c:pt idx="3">
                  <c:v>0</c:v>
                </c:pt>
                <c:pt idx="4">
                  <c:v>55</c:v>
                </c:pt>
                <c:pt idx="5">
                  <c:v>241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C8B-4DB2-A4D9-7CEC35EA6A0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84"/>
        <c:overlap val="-35"/>
        <c:axId val="220174544"/>
        <c:axId val="279514648"/>
      </c:barChart>
      <c:catAx>
        <c:axId val="220174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1" i="0" u="none" strike="noStrike" kern="1200" baseline="0">
                <a:solidFill>
                  <a:sysClr val="windowText" lastClr="00000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279514648"/>
        <c:crosses val="autoZero"/>
        <c:auto val="1"/>
        <c:lblAlgn val="ctr"/>
        <c:lblOffset val="100"/>
        <c:noMultiLvlLbl val="0"/>
      </c:catAx>
      <c:valAx>
        <c:axId val="2795146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20174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1" i="1" u="none" strike="noStrike" kern="1200" baseline="0">
              <a:solidFill>
                <a:sysClr val="windowText" lastClr="000000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ff002ed8-35bf-4284-900b-adb32f06dd07}"/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 lang="en-US">
          <a:solidFill>
            <a:sysClr val="windowText" lastClr="000000"/>
          </a:solidFill>
          <a:latin typeface="Segoe UI" panose="020B0502040204020203" pitchFamily="34" charset="0"/>
          <a:cs typeface="Segoe UI" panose="020B0502040204020203" pitchFamily="34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axId val="213596976"/>
        <c:axId val="213597368"/>
      </c:areaChart>
      <c:catAx>
        <c:axId val="213596976"/>
        <c:scaling>
          <c:orientation val="minMax"/>
        </c:scaling>
        <c:delete val="0"/>
        <c:axPos val="b"/>
        <c:numFmt formatCode="d\-mmm" sourceLinked="1"/>
        <c:majorTickMark val="out"/>
        <c:minorTickMark val="none"/>
        <c:tickLblPos val="nextTo"/>
        <c:crossAx val="213597368"/>
        <c:crosses val="autoZero"/>
        <c:auto val="1"/>
        <c:lblAlgn val="ctr"/>
        <c:lblOffset val="100"/>
        <c:noMultiLvlLbl val="1"/>
      </c:catAx>
      <c:valAx>
        <c:axId val="213597368"/>
        <c:scaling>
          <c:orientation val="minMax"/>
          <c:max val="2280"/>
          <c:min val="2080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213596976"/>
        <c:crosses val="autoZero"/>
        <c:crossBetween val="midCat"/>
        <c:majorUnit val="40"/>
      </c:valAx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471239548664664"/>
          <c:y val="0.13291792122127497"/>
          <c:w val="0.8441260924858619"/>
          <c:h val="0.71590233410934201"/>
        </c:manualLayout>
      </c:layout>
      <c:area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axId val="157580552"/>
        <c:axId val="157580944"/>
      </c:areaChart>
      <c:catAx>
        <c:axId val="157580552"/>
        <c:scaling>
          <c:orientation val="minMax"/>
        </c:scaling>
        <c:delete val="0"/>
        <c:axPos val="b"/>
        <c:numFmt formatCode="d\-mmm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580944"/>
        <c:crosses val="autoZero"/>
        <c:auto val="1"/>
        <c:lblAlgn val="ctr"/>
        <c:lblOffset val="100"/>
        <c:noMultiLvlLbl val="1"/>
      </c:catAx>
      <c:valAx>
        <c:axId val="157580944"/>
        <c:scaling>
          <c:orientation val="minMax"/>
          <c:max val="2890"/>
          <c:min val="2490"/>
        </c:scaling>
        <c:delete val="0"/>
        <c:axPos val="l"/>
        <c:majorGridlines>
          <c:spPr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580552"/>
        <c:crosses val="autoZero"/>
        <c:crossBetween val="midCat"/>
        <c:majorUnit val="80"/>
      </c:valAx>
      <c:spPr>
        <a:noFill/>
        <a:ln>
          <a:solidFill>
            <a:sysClr val="windowText" lastClr="000000"/>
          </a:solidFill>
        </a:ln>
        <a:effectLst/>
      </c:spPr>
    </c:plotArea>
    <c:plotVisOnly val="1"/>
    <c:dispBlanksAs val="zero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axId val="361224552"/>
        <c:axId val="213596192"/>
      </c:areaChart>
      <c:catAx>
        <c:axId val="361224552"/>
        <c:scaling>
          <c:orientation val="minMax"/>
        </c:scaling>
        <c:delete val="0"/>
        <c:axPos val="b"/>
        <c:numFmt formatCode="d\-mmm" sourceLinked="1"/>
        <c:majorTickMark val="out"/>
        <c:minorTickMark val="none"/>
        <c:tickLblPos val="nextTo"/>
        <c:crossAx val="213596192"/>
        <c:crosses val="autoZero"/>
        <c:auto val="1"/>
        <c:lblAlgn val="ctr"/>
        <c:lblOffset val="100"/>
        <c:noMultiLvlLbl val="1"/>
      </c:catAx>
      <c:valAx>
        <c:axId val="213596192"/>
        <c:scaling>
          <c:orientation val="minMax"/>
          <c:max val="104500"/>
          <c:min val="7450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361224552"/>
        <c:crosses val="autoZero"/>
        <c:crossBetween val="midCat"/>
        <c:majorUnit val="6000"/>
      </c:valAx>
    </c:plotArea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Graph!$A$5</c:f>
              <c:strCache>
                <c:ptCount val="1"/>
                <c:pt idx="0">
                  <c:v> GCV : Bagasse</c:v>
                </c:pt>
              </c:strCache>
            </c:strRef>
          </c:tx>
          <c:spPr>
            <a:solidFill>
              <a:srgbClr val="FFC000"/>
            </a:solidFill>
          </c:spPr>
          <c:cat>
            <c:numRef>
              <c:f>Graph!$B$3:$H$3</c:f>
              <c:numCache>
                <c:formatCode>d\-mmm</c:formatCode>
                <c:ptCount val="7"/>
                <c:pt idx="0">
                  <c:v>45668</c:v>
                </c:pt>
                <c:pt idx="1">
                  <c:v>45669</c:v>
                </c:pt>
                <c:pt idx="2">
                  <c:v>45670</c:v>
                </c:pt>
                <c:pt idx="3">
                  <c:v>45671</c:v>
                </c:pt>
                <c:pt idx="4">
                  <c:v>45672</c:v>
                </c:pt>
                <c:pt idx="5">
                  <c:v>45673</c:v>
                </c:pt>
                <c:pt idx="6">
                  <c:v>45674</c:v>
                </c:pt>
              </c:numCache>
            </c:numRef>
          </c:cat>
          <c:val>
            <c:numRef>
              <c:f>Graph!$B$5:$H$5</c:f>
              <c:numCache>
                <c:formatCode>0</c:formatCode>
                <c:ptCount val="7"/>
                <c:pt idx="0">
                  <c:v>2279.6000000000004</c:v>
                </c:pt>
                <c:pt idx="1">
                  <c:v>2284.2000000000003</c:v>
                </c:pt>
                <c:pt idx="2">
                  <c:v>2279.6000000000004</c:v>
                </c:pt>
                <c:pt idx="3">
                  <c:v>2289</c:v>
                </c:pt>
                <c:pt idx="4">
                  <c:v>2279.6000000000004</c:v>
                </c:pt>
                <c:pt idx="5">
                  <c:v>2284.2000000000003</c:v>
                </c:pt>
                <c:pt idx="6">
                  <c:v>2279.6000000000004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65-44AA-ADAC-CCFE781A4D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596976"/>
        <c:axId val="213597368"/>
      </c:areaChart>
      <c:dateAx>
        <c:axId val="213596976"/>
        <c:scaling>
          <c:orientation val="minMax"/>
        </c:scaling>
        <c:delete val="0"/>
        <c:axPos val="b"/>
        <c:numFmt formatCode="d\-mmm" sourceLinked="1"/>
        <c:majorTickMark val="out"/>
        <c:minorTickMark val="none"/>
        <c:tickLblPos val="nextTo"/>
        <c:crossAx val="213597368"/>
        <c:crosses val="autoZero"/>
        <c:auto val="1"/>
        <c:lblOffset val="100"/>
        <c:baseTimeUnit val="days"/>
      </c:dateAx>
      <c:valAx>
        <c:axId val="213597368"/>
        <c:scaling>
          <c:orientation val="minMax"/>
          <c:max val="2290"/>
          <c:min val="2230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213596976"/>
        <c:crosses val="autoZero"/>
        <c:crossBetween val="midCat"/>
        <c:majorUnit val="20"/>
      </c:valAx>
    </c:plotArea>
    <c:plotVisOnly val="1"/>
    <c:dispBlanksAs val="gap"/>
    <c:showDLblsOverMax val="0"/>
  </c:chart>
  <c:externalData r:id="rId1">
    <c:autoUpdate val="0"/>
  </c:externalData>
  <c:userShapes r:id="rId2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0.34479</cdr:x>
      <cdr:y>0.54096</cdr:y>
    </cdr:from>
    <cdr:to>
      <cdr:x>0.72184</cdr:x>
      <cdr:y>0.72679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9C25D6CD-388F-664C-EDC9-620CC079CB26}"/>
            </a:ext>
          </a:extLst>
        </cdr:cNvPr>
        <cdr:cNvSpPr txBox="1"/>
      </cdr:nvSpPr>
      <cdr:spPr>
        <a:xfrm xmlns:a="http://schemas.openxmlformats.org/drawingml/2006/main">
          <a:off x="1724211" y="1048011"/>
          <a:ext cx="1885581" cy="36001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b="1" dirty="0"/>
            <a:t>GCV : Bagasse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0.34408</cdr:x>
      <cdr:y>0.57116</cdr:y>
    </cdr:from>
    <cdr:to>
      <cdr:x>0.73804</cdr:x>
      <cdr:y>0.73238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CDF48253-3816-D2B5-251E-A23480720D1B}"/>
            </a:ext>
          </a:extLst>
        </cdr:cNvPr>
        <cdr:cNvSpPr txBox="1"/>
      </cdr:nvSpPr>
      <cdr:spPr>
        <a:xfrm xmlns:a="http://schemas.openxmlformats.org/drawingml/2006/main">
          <a:off x="1696052" y="1014438"/>
          <a:ext cx="1941897" cy="28634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1" dirty="0"/>
            <a:t>Gross SHR of PP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0.35599</cdr:x>
      <cdr:y>0.5</cdr:y>
    </cdr:from>
    <cdr:to>
      <cdr:x>0.6778</cdr:x>
      <cdr:y>0.76313</cdr:y>
    </cdr:to>
    <cdr:sp macro="" textlink="">
      <cdr:nvSpPr>
        <cdr:cNvPr id="2" name="TextBox 4">
          <a:extLst xmlns:a="http://schemas.openxmlformats.org/drawingml/2006/main">
            <a:ext uri="{FF2B5EF4-FFF2-40B4-BE49-F238E27FC236}">
              <a16:creationId xmlns:a16="http://schemas.microsoft.com/office/drawing/2014/main" id="{E85A51BC-2D72-3A07-DD15-8FEAC0DDD3C1}"/>
            </a:ext>
          </a:extLst>
        </cdr:cNvPr>
        <cdr:cNvSpPr txBox="1"/>
      </cdr:nvSpPr>
      <cdr:spPr>
        <a:xfrm xmlns:a="http://schemas.openxmlformats.org/drawingml/2006/main">
          <a:off x="1810475" y="869156"/>
          <a:ext cx="1636628" cy="45739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b="1" dirty="0"/>
            <a:t>Cane Crushed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6" y="1"/>
            <a:ext cx="2929837" cy="497126"/>
          </a:xfrm>
          <a:prstGeom prst="rect">
            <a:avLst/>
          </a:prstGeom>
        </p:spPr>
        <p:txBody>
          <a:bodyPr vert="horz" lIns="93277" tIns="46637" rIns="93277" bIns="4663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29773" y="1"/>
            <a:ext cx="2929837" cy="497126"/>
          </a:xfrm>
          <a:prstGeom prst="rect">
            <a:avLst/>
          </a:prstGeom>
        </p:spPr>
        <p:txBody>
          <a:bodyPr vert="horz" lIns="93277" tIns="46637" rIns="93277" bIns="46637" rtlCol="0"/>
          <a:lstStyle>
            <a:lvl1pPr algn="r">
              <a:defRPr sz="1200"/>
            </a:lvl1pPr>
          </a:lstStyle>
          <a:p>
            <a:fld id="{EAB5B2CE-F9B7-40D2-AF18-986410BA420A}" type="datetimeFigureOut">
              <a:rPr lang="en-US" smtClean="0"/>
              <a:pPr/>
              <a:t>2/1/2026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" y="9443666"/>
            <a:ext cx="2929837" cy="497126"/>
          </a:xfrm>
          <a:prstGeom prst="rect">
            <a:avLst/>
          </a:prstGeom>
        </p:spPr>
        <p:txBody>
          <a:bodyPr vert="horz" lIns="93277" tIns="46637" rIns="93277" bIns="4663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29773" y="9443666"/>
            <a:ext cx="2929837" cy="497126"/>
          </a:xfrm>
          <a:prstGeom prst="rect">
            <a:avLst/>
          </a:prstGeom>
        </p:spPr>
        <p:txBody>
          <a:bodyPr vert="horz" lIns="93277" tIns="46637" rIns="93277" bIns="46637" rtlCol="0" anchor="b"/>
          <a:lstStyle>
            <a:lvl1pPr algn="r">
              <a:defRPr sz="1200"/>
            </a:lvl1pPr>
          </a:lstStyle>
          <a:p>
            <a:fld id="{C85EED50-CAEC-4EF8-8E09-45E9574861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2412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6" y="1"/>
            <a:ext cx="2929837" cy="497126"/>
          </a:xfrm>
          <a:prstGeom prst="rect">
            <a:avLst/>
          </a:prstGeom>
        </p:spPr>
        <p:txBody>
          <a:bodyPr vert="horz" lIns="93277" tIns="46637" rIns="93277" bIns="4663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29773" y="1"/>
            <a:ext cx="2929837" cy="497126"/>
          </a:xfrm>
          <a:prstGeom prst="rect">
            <a:avLst/>
          </a:prstGeom>
        </p:spPr>
        <p:txBody>
          <a:bodyPr vert="horz" lIns="93277" tIns="46637" rIns="93277" bIns="46637" rtlCol="0"/>
          <a:lstStyle>
            <a:lvl1pPr algn="r">
              <a:defRPr sz="1200"/>
            </a:lvl1pPr>
          </a:lstStyle>
          <a:p>
            <a:fld id="{9161A957-412B-494A-8C87-558F7200AF06}" type="datetimeFigureOut">
              <a:rPr lang="en-US" smtClean="0"/>
              <a:pPr/>
              <a:t>2/1/2026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675" y="746125"/>
            <a:ext cx="6627813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77" tIns="46637" rIns="93277" bIns="4663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6118" y="4722701"/>
            <a:ext cx="5408930" cy="4474131"/>
          </a:xfrm>
          <a:prstGeom prst="rect">
            <a:avLst/>
          </a:prstGeom>
        </p:spPr>
        <p:txBody>
          <a:bodyPr vert="horz" lIns="93277" tIns="46637" rIns="93277" bIns="46637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6" y="9443666"/>
            <a:ext cx="2929837" cy="497126"/>
          </a:xfrm>
          <a:prstGeom prst="rect">
            <a:avLst/>
          </a:prstGeom>
        </p:spPr>
        <p:txBody>
          <a:bodyPr vert="horz" lIns="93277" tIns="46637" rIns="93277" bIns="4663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29773" y="9443666"/>
            <a:ext cx="2929837" cy="497126"/>
          </a:xfrm>
          <a:prstGeom prst="rect">
            <a:avLst/>
          </a:prstGeom>
        </p:spPr>
        <p:txBody>
          <a:bodyPr vert="horz" lIns="93277" tIns="46637" rIns="93277" bIns="46637" rtlCol="0" anchor="b"/>
          <a:lstStyle>
            <a:lvl1pPr algn="r">
              <a:defRPr sz="1200"/>
            </a:lvl1pPr>
          </a:lstStyle>
          <a:p>
            <a:fld id="{B916A8B6-9DC3-43D9-9753-972AFB3B8A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88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Dec-25 Sugar Sale Free 91140 </a:t>
            </a:r>
            <a:r>
              <a:rPr lang="en-US" dirty="0" err="1">
                <a:solidFill>
                  <a:srgbClr val="FFFF00"/>
                </a:solidFill>
              </a:rPr>
              <a:t>Qtls</a:t>
            </a:r>
            <a:r>
              <a:rPr lang="en-US" dirty="0">
                <a:solidFill>
                  <a:srgbClr val="FFFF00"/>
                </a:solidFill>
              </a:rPr>
              <a:t> &amp; Export 6090 </a:t>
            </a:r>
            <a:r>
              <a:rPr lang="en-US" dirty="0" err="1">
                <a:solidFill>
                  <a:srgbClr val="FFFF00"/>
                </a:solidFill>
              </a:rPr>
              <a:t>Qtl</a:t>
            </a:r>
            <a:r>
              <a:rPr lang="en-US" dirty="0">
                <a:solidFill>
                  <a:srgbClr val="FFFF00"/>
                </a:solidFill>
              </a:rPr>
              <a:t> Total=97230 </a:t>
            </a:r>
            <a:r>
              <a:rPr lang="en-US" dirty="0" err="1">
                <a:solidFill>
                  <a:srgbClr val="FFFF00"/>
                </a:solidFill>
              </a:rPr>
              <a:t>Qtls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Jan-26 Sugar Sale Free-41814 </a:t>
            </a:r>
            <a:r>
              <a:rPr lang="en-US" dirty="0" err="1">
                <a:solidFill>
                  <a:srgbClr val="FFFF00"/>
                </a:solidFill>
              </a:rPr>
              <a:t>qtl</a:t>
            </a:r>
            <a:r>
              <a:rPr lang="en-US" dirty="0">
                <a:solidFill>
                  <a:srgbClr val="FFFF00"/>
                </a:solidFill>
              </a:rPr>
              <a:t> &amp; Export 4130 </a:t>
            </a:r>
            <a:r>
              <a:rPr lang="en-US" dirty="0" err="1">
                <a:solidFill>
                  <a:srgbClr val="FFFF00"/>
                </a:solidFill>
              </a:rPr>
              <a:t>Qtl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>
                <a:solidFill>
                  <a:srgbClr val="FFFF00"/>
                </a:solidFill>
              </a:rPr>
              <a:t>Total=45914 </a:t>
            </a:r>
            <a:r>
              <a:rPr lang="en-US" dirty="0" err="1">
                <a:solidFill>
                  <a:srgbClr val="FFFF00"/>
                </a:solidFill>
              </a:rPr>
              <a:t>qtl</a:t>
            </a:r>
            <a:endParaRPr lang="en-US" dirty="0">
              <a:solidFill>
                <a:srgbClr val="FFFF00"/>
              </a:solidFill>
            </a:endParaRPr>
          </a:p>
          <a:p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33123-56A2-444B-9B6E-340A6B7FEA57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6053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E5F8E-AA9F-5016-322A-6B5AB91D6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90143A-5FCE-80A0-A976-1D19EC688F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5AF378-09F3-F2FC-E4B3-A1947008FD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386C5-C247-FDCD-D28D-6C4F51D12B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043CB9-23F9-4EC7-B6B7-FF8A863907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45007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2E162-9FEE-4B16-6FF4-994EBB32B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F4A0B0-CDEE-1913-FB16-F12C4887DD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C7C6F1-58C6-4265-B143-EDE370ADC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046B5-650E-7F99-D387-419E0104AB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043CB9-23F9-4EC7-B6B7-FF8A863907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3643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B94F2-B0AE-7631-CCA6-02E16C568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6901BE-21F2-8B6C-7DF2-DFEB1C019F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011A79-50E3-1537-2C02-64644AAE3B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878D01-A6AA-6457-3CBF-05895FB81E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624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6244D-2688-75E7-3973-F7A14C158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95E47F-EF08-12CD-D574-9650E2B3D8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3FCC96-E7BA-E16D-9FF3-84BA94A517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5E5FCB-E053-3672-1BD1-69CD37F0C6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75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631D7-EF27-14BA-20FB-D6E09C68A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79F606-C258-750E-BF66-53F0503FC4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82EC23-AF5F-F909-0238-645B88B76F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D122A-CC2E-B9E4-F212-8D426DCC6F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509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FB47C-957D-2487-A30B-55B6093BC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DAC074-CAB0-2779-7037-7D02023744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DF0AC8-103F-C152-78F0-EC8CD9785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2B525-3223-95D5-7039-45AD016975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622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F1CE28-DB3B-7E63-9C2B-8FB1170A6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0A7843-CCAC-15A2-DE81-96F211686A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5AD3EB-9AD6-D38E-2B60-F1F4E14E4D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B23C2-376C-86AF-9B51-880B4670E3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4470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657E2-4221-3116-D6C3-9AF5330B4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B67425-DD1E-47D1-16A0-1D8DA496CD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847C2C-76B1-EE85-95AF-14AA95A145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BD2667-18C5-47CD-114F-7016F06B5A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1141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916A8B6-9DC3-43D9-9753-972AFB3B8A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6043CB9-23F9-4EC7-B6B7-FF8A863907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4BA96-036B-254A-C5C3-9AC273F17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0705F4-28B0-28CC-1F83-5B5845F123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7F490E-0B9D-E60B-982A-C4D47A6709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8642D-2C1C-0750-3990-338EEF1C69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043CB9-23F9-4EC7-B6B7-FF8A863907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83894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916A8B6-9DC3-43D9-9753-972AFB3B8A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916A8B6-9DC3-43D9-9753-972AFB3B8A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916A8B6-9DC3-43D9-9753-972AFB3B8A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916A8B6-9DC3-43D9-9753-972AFB3B8A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916A8B6-9DC3-43D9-9753-972AFB3B8A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190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2BA9E-29D2-6D28-FC59-042BD763C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DE7392-31AB-C579-DEA2-1AFF30364C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9AB69C-8176-447B-35FF-7E004C5E2B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ADCE70-E73A-C50F-F077-A6B941BAA4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6492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16859-057C-7768-8779-2CB7D4359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A17606-2396-B164-F999-F526F9BA35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BB09EE-3764-7A60-B348-ECD1B36AA3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8112B7-F1B4-1023-DB48-09DE070A70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7256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C6964-8EE2-283C-0CE4-523B8AA08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28EAF8-A441-458D-16C6-74A02D635C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B0D7A6-D8D6-D705-3EFF-C8E94B3AC2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03AC5B-97C3-00A7-4A31-269846EBC0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043CB9-23F9-4EC7-B6B7-FF8A863907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35139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281C9-C468-DE3B-3B45-06E7D7FCB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12D810-8D73-62CC-834D-8FDC566DC5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4377E9-17B1-85E1-E8E0-3AAB30CC8F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C296B-C507-DD9C-CA06-6AD5CE91C3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043CB9-23F9-4EC7-B6B7-FF8A863907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0014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AC239-03CC-2A95-A420-91829BA6F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34F5C4-DD3B-F2E9-9B9F-0F4924FF98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271133-BE16-BB27-575E-EC6705BD72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 in Cane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EB4086-A0C5-0722-9B44-5D6BA5C7C6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043CB9-23F9-4EC7-B6B7-FF8A863907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50989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16A8B6-9DC3-43D9-9753-972AFB3B8A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72451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16A8B6-9DC3-43D9-9753-972AFB3B8A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07945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6601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7439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650" y="698500"/>
            <a:ext cx="6205538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5713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8654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44B51-A49B-F436-8640-1DF0A6A1D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CE749C-4AAC-F762-3E59-29D9E05433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E900EA-8571-313C-2547-B2E53AC4A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DF2B29-188F-2979-B4C8-5940CF3FA7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0433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675" y="746125"/>
            <a:ext cx="6627813" cy="3729038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8654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59157-7870-9E3A-8269-A501F82CF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9A37E3-3B27-F08E-1488-C2B3B34731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00AD30-AF2E-0007-5BB3-C463754E24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924B8-2C27-C4D5-2D68-B63C70297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043CB9-23F9-4EC7-B6B7-FF8A863907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6422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2988" y="527050"/>
            <a:ext cx="4683125" cy="2633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137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5DAC1-6E1D-54F8-7CE1-3AD22CBE8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BA7E98-A4BC-8E15-6932-9A176F5B1A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88CBF5-5066-BCDE-5B99-1CFD5061CC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FBE801-E579-9D40-4D74-5423EC0C7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043CB9-23F9-4EC7-B6B7-FF8A863907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04997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5F5742-21AA-411B-8EDC-0A390A4DBB8F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8779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1824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EBBFF-10CC-BD89-842B-0F66AEF5D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C6A585-8E01-435A-DC7F-CDB88226F8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F9EAFB-3761-0E3E-2F67-A649FCEE5B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C98F5-1C77-C4CA-1472-8B64CF84B2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6583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EE6C6-77D2-D8CD-7B7F-AB785F8A8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4FF2C3-421C-C703-13CC-31C8A949B6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E63878-76CE-2554-40F9-91CC7D7A5E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43643-2DE4-5479-A054-7F3913CD66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867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BED49-9F0B-0F95-9D3C-5F606E0A6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F5D95A-CE2D-7F33-4348-B63250C07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6EDA9F-24FF-F488-5860-6A5AF9145D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8C92D-46B0-7359-402D-3AB6A1C60E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043CB9-23F9-4EC7-B6B7-FF8A863907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6500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675" y="746125"/>
            <a:ext cx="6627813" cy="3729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7756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650" y="698500"/>
            <a:ext cx="6205538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80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6952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A8B6-9DC3-43D9-9753-972AFB3B8AC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46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53423" y="6492875"/>
            <a:ext cx="609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76B49FA-22BB-44F5-8EFA-E5C56FA390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57477C3-1009-5B4E-8C77-87BE032C84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Title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499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jdelijke aanduiding voor afbeelding 3">
            <a:extLst>
              <a:ext uri="{FF2B5EF4-FFF2-40B4-BE49-F238E27FC236}">
                <a16:creationId xmlns:a16="http://schemas.microsoft.com/office/drawing/2014/main" id="{49D0A112-9CCD-1979-C62E-0341DD2D47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27073" y="428715"/>
            <a:ext cx="6000569" cy="600056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E36A0D41-C629-428F-298C-98E10115C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9CA26EC-9508-B35A-BC3C-DC3F550B2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4C403-7CB2-4434-9003-B3F154F05877}" type="slidenum">
              <a:rPr lang="nl-BE" smtClean="0"/>
              <a:t>‹#›</a:t>
            </a:fld>
            <a:endParaRPr lang="nl-BE"/>
          </a:p>
        </p:txBody>
      </p:sp>
      <p:sp>
        <p:nvSpPr>
          <p:cNvPr id="7" name="Tijdelijke aanduiding voor tekst 23">
            <a:extLst>
              <a:ext uri="{FF2B5EF4-FFF2-40B4-BE49-F238E27FC236}">
                <a16:creationId xmlns:a16="http://schemas.microsoft.com/office/drawing/2014/main" id="{705C56AA-E40D-BF4C-D207-34A60240B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27437" y="320614"/>
            <a:ext cx="3410107" cy="3406404"/>
          </a:xfrm>
          <a:prstGeom prst="ellipse">
            <a:avLst/>
          </a:prstGeom>
          <a:solidFill>
            <a:schemeClr val="accent5"/>
          </a:solidFill>
          <a:ln w="3175">
            <a:solidFill>
              <a:schemeClr val="accent5"/>
            </a:solidFill>
          </a:ln>
        </p:spPr>
        <p:txBody>
          <a:bodyPr lIns="216000" tIns="216000" anchor="ctr">
            <a:noAutofit/>
          </a:bodyPr>
          <a:lstStyle>
            <a:lvl1pPr marL="0" indent="0" algn="ctr">
              <a:buNone/>
              <a:defRPr sz="2800">
                <a:solidFill>
                  <a:schemeClr val="tx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9965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C037189-070F-C6E0-F1EA-8CC8C5417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3423" y="6492875"/>
            <a:ext cx="609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76B49FA-22BB-44F5-8EFA-E5C56FA390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B2C817F8-727F-016F-43E4-8307DC707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" y="76200"/>
            <a:ext cx="6045200" cy="60960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Title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BFF1834-87DB-2451-8E06-49442F4878C8}"/>
              </a:ext>
            </a:extLst>
          </p:cNvPr>
          <p:cNvCxnSpPr/>
          <p:nvPr userDrawn="1"/>
        </p:nvCxnSpPr>
        <p:spPr>
          <a:xfrm>
            <a:off x="5907496" y="3288009"/>
            <a:ext cx="2903129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ACF782F-77F8-4C9B-7D67-6FF42948C34F}"/>
              </a:ext>
            </a:extLst>
          </p:cNvPr>
          <p:cNvCxnSpPr/>
          <p:nvPr userDrawn="1"/>
        </p:nvCxnSpPr>
        <p:spPr>
          <a:xfrm>
            <a:off x="8810625" y="3288009"/>
            <a:ext cx="274477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63C2D6-920C-C00B-990A-41D014A236E7}"/>
              </a:ext>
            </a:extLst>
          </p:cNvPr>
          <p:cNvCxnSpPr/>
          <p:nvPr userDrawn="1"/>
        </p:nvCxnSpPr>
        <p:spPr>
          <a:xfrm>
            <a:off x="5907496" y="1635783"/>
            <a:ext cx="2903129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570CA46-2538-3F89-F69F-31B048249F7B}"/>
              </a:ext>
            </a:extLst>
          </p:cNvPr>
          <p:cNvCxnSpPr/>
          <p:nvPr userDrawn="1"/>
        </p:nvCxnSpPr>
        <p:spPr>
          <a:xfrm>
            <a:off x="8810625" y="1635783"/>
            <a:ext cx="274477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32814110-F603-D357-8659-FE5073A216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7910" y="2068809"/>
            <a:ext cx="5085430" cy="7243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</a:t>
            </a:r>
          </a:p>
        </p:txBody>
      </p:sp>
      <p:pic>
        <p:nvPicPr>
          <p:cNvPr id="10" name="Picture 9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D14BF61-5736-B353-86C5-ABE6807550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725" y="3905186"/>
            <a:ext cx="2971800" cy="894806"/>
          </a:xfrm>
          <a:prstGeom prst="rect">
            <a:avLst/>
          </a:prstGeom>
        </p:spPr>
      </p:pic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13FB1D1-4379-E242-A4E7-17079F5963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378450" cy="68579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762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498190" y="6232673"/>
            <a:ext cx="553281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6031007" y="6232673"/>
            <a:ext cx="5536147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1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47990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2649537" y="5488135"/>
            <a:ext cx="6892925" cy="74453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3600" baseline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You!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615" y="1849057"/>
            <a:ext cx="2248770" cy="11026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5A96E1C-B86B-DA33-685F-D0459E2A18A2}"/>
              </a:ext>
            </a:extLst>
          </p:cNvPr>
          <p:cNvSpPr/>
          <p:nvPr userDrawn="1"/>
        </p:nvSpPr>
        <p:spPr>
          <a:xfrm>
            <a:off x="498190" y="6482970"/>
            <a:ext cx="1169381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323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9550400" cy="914400"/>
          </a:xfrm>
        </p:spPr>
        <p:txBody>
          <a:bodyPr>
            <a:noAutofit/>
          </a:bodyPr>
          <a:lstStyle>
            <a:lvl1pPr algn="l">
              <a:defRPr lang="en-US" sz="3600" b="1" kern="1200" dirty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90600"/>
            <a:ext cx="11074400" cy="5257800"/>
          </a:xfrm>
          <a:prstGeom prst="rect">
            <a:avLst/>
          </a:prstGeom>
        </p:spPr>
        <p:txBody>
          <a:bodyPr/>
          <a:lstStyle>
            <a:lvl1pPr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E043537-E16F-4786-8926-64AEF570AB22}" type="datetime1">
              <a:rPr lang="en-US" smtClean="0"/>
              <a:pPr/>
              <a:t>2/1/2026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76B49FA-22BB-44F5-8EFA-E5C56FA3907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08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rm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83702"/>
            <a:ext cx="806950" cy="200593"/>
          </a:xfrm>
        </p:spPr>
        <p:txBody>
          <a:bodyPr/>
          <a:lstStyle/>
          <a:p>
            <a:fld id="{A6576E9B-AAC7-44C2-A640-A06F522D99BE}" type="datetimeFigureOut">
              <a:rPr lang="en-US" smtClean="0"/>
              <a:pPr/>
              <a:t>2/1/2026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9D7156-F29C-41EC-9F87-87DDF0705A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75853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64D04-EF67-CFCA-37C3-E254F35CF5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CC4B4F-7A46-B871-FB3E-0B38B78236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B1752-A55F-C525-1670-38DED344E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CD69B-682C-4D01-AD98-D941C444438B}" type="datetimeFigureOut">
              <a:rPr lang="en-IN" smtClean="0"/>
              <a:t>01-02-2026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50B59-A739-701E-98D5-424627157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98206-912A-47C8-1A91-9ED11E1CD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F0F77-817A-44C7-899E-EA9D7C704C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9754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2/1/2026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869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C037189-070F-C6E0-F1EA-8CC8C5417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3423" y="6492881"/>
            <a:ext cx="609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76B49FA-22BB-44F5-8EFA-E5C56FA390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B2C817F8-727F-016F-43E4-8307DC707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3400" y="137708"/>
            <a:ext cx="6045200" cy="60960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314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56151"/>
            <a:ext cx="60452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762000"/>
            <a:ext cx="12192000" cy="1588"/>
          </a:xfrm>
          <a:prstGeom prst="line">
            <a:avLst/>
          </a:prstGeom>
          <a:ln w="158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AA48DF47-8218-D6EE-7E36-EAE10A989AA9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126000"/>
            <a:ext cx="1560627" cy="46990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6A2E56-EC01-29B0-EEC3-D9940D25218C}"/>
              </a:ext>
            </a:extLst>
          </p:cNvPr>
          <p:cNvCxnSpPr/>
          <p:nvPr userDrawn="1"/>
        </p:nvCxnSpPr>
        <p:spPr>
          <a:xfrm>
            <a:off x="0" y="6629400"/>
            <a:ext cx="12192000" cy="1588"/>
          </a:xfrm>
          <a:prstGeom prst="line">
            <a:avLst/>
          </a:prstGeom>
          <a:ln w="158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8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rgbClr val="002060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package" Target="../embeddings/Microsoft_Excel_Worksheet6.xlsx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emf"/><Relationship Id="rId4" Type="http://schemas.openxmlformats.org/officeDocument/2006/relationships/package" Target="../embeddings/Microsoft_Excel_Worksheet2.xlsx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1.xml"/><Relationship Id="rId3" Type="http://schemas.openxmlformats.org/officeDocument/2006/relationships/chart" Target="../charts/chart6.xml"/><Relationship Id="rId7" Type="http://schemas.openxmlformats.org/officeDocument/2006/relationships/chart" Target="../charts/chart10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6" Type="http://schemas.openxmlformats.org/officeDocument/2006/relationships/chart" Target="../charts/chart9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package" Target="../embeddings/Microsoft_Excel_Worksheet13.xlsx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package" Target="../embeddings/Microsoft_Excel_Worksheet15.xlsx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package" Target="../embeddings/Microsoft_Excel_Worksheet16.xlsx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package" Target="../embeddings/Microsoft_Excel_Worksheet17.xlsx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jpe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E35BA2-46DF-C73F-2CC8-75AB6F4A4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0F693E-5805-DA8F-846A-06F5D483F320}"/>
              </a:ext>
            </a:extLst>
          </p:cNvPr>
          <p:cNvSpPr/>
          <p:nvPr/>
        </p:nvSpPr>
        <p:spPr>
          <a:xfrm>
            <a:off x="55418" y="6400800"/>
            <a:ext cx="12136582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49BB4-961B-5967-2F04-3B2DBB49FE02}"/>
              </a:ext>
            </a:extLst>
          </p:cNvPr>
          <p:cNvSpPr/>
          <p:nvPr/>
        </p:nvSpPr>
        <p:spPr>
          <a:xfrm>
            <a:off x="168084" y="5104349"/>
            <a:ext cx="9661715" cy="11695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Weekly Review</a:t>
            </a:r>
          </a:p>
          <a:p>
            <a:r>
              <a:rPr lang="en-US" sz="2000" b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Gobind Sugar Mill, Aira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61A36B-3642-82CA-DE29-925A4D31C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466" y="5246214"/>
            <a:ext cx="1710021" cy="83850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D6698EF-A89F-3844-1FFE-49C531150883}"/>
              </a:ext>
            </a:extLst>
          </p:cNvPr>
          <p:cNvCxnSpPr/>
          <p:nvPr/>
        </p:nvCxnSpPr>
        <p:spPr>
          <a:xfrm>
            <a:off x="228601" y="6226879"/>
            <a:ext cx="5802407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A7258C8-377C-818C-78BB-5C28670DAAAA}"/>
              </a:ext>
            </a:extLst>
          </p:cNvPr>
          <p:cNvCxnSpPr/>
          <p:nvPr/>
        </p:nvCxnSpPr>
        <p:spPr>
          <a:xfrm>
            <a:off x="6031007" y="6226879"/>
            <a:ext cx="59055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6">
            <a:extLst>
              <a:ext uri="{FF2B5EF4-FFF2-40B4-BE49-F238E27FC236}">
                <a16:creationId xmlns:a16="http://schemas.microsoft.com/office/drawing/2014/main" id="{2597CC7A-8842-F5D5-CA13-9646779CCE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8" t="49565" r="1" b="2"/>
          <a:stretch/>
        </p:blipFill>
        <p:spPr bwMode="auto">
          <a:xfrm>
            <a:off x="-76200" y="0"/>
            <a:ext cx="12268200" cy="481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3DB5AD-CAD5-1041-99DB-16C217CC6E2F}"/>
              </a:ext>
            </a:extLst>
          </p:cNvPr>
          <p:cNvCxnSpPr>
            <a:cxnSpLocks/>
          </p:cNvCxnSpPr>
          <p:nvPr/>
        </p:nvCxnSpPr>
        <p:spPr>
          <a:xfrm>
            <a:off x="9829800" y="5246214"/>
            <a:ext cx="0" cy="838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Content Placeholder 4">
            <a:extLst>
              <a:ext uri="{FF2B5EF4-FFF2-40B4-BE49-F238E27FC236}">
                <a16:creationId xmlns:a16="http://schemas.microsoft.com/office/drawing/2014/main" id="{5A0F3F3F-C5DE-E8B0-C747-C3D4109D30D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5" r="3866"/>
          <a:stretch/>
        </p:blipFill>
        <p:spPr>
          <a:xfrm>
            <a:off x="7407147" y="5284003"/>
            <a:ext cx="2121588" cy="894568"/>
          </a:xfrm>
          <a:prstGeom prst="rect">
            <a:avLst/>
          </a:prstGeom>
        </p:spPr>
      </p:pic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21BDD80E-2914-B80C-0C6F-5681C0FBB44C}"/>
              </a:ext>
            </a:extLst>
          </p:cNvPr>
          <p:cNvSpPr txBox="1">
            <a:spLocks/>
          </p:cNvSpPr>
          <p:nvPr/>
        </p:nvSpPr>
        <p:spPr>
          <a:xfrm>
            <a:off x="228601" y="6248400"/>
            <a:ext cx="6892925" cy="44116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rgbClr val="0070C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>
                <a:solidFill>
                  <a:srgbClr val="7030A0"/>
                </a:solidFill>
              </a:rPr>
              <a:t>11th Jan. to 17th Jan. 2026</a:t>
            </a:r>
          </a:p>
        </p:txBody>
      </p:sp>
    </p:spTree>
    <p:extLst>
      <p:ext uri="{BB962C8B-B14F-4D97-AF65-F5344CB8AC3E}">
        <p14:creationId xmlns:p14="http://schemas.microsoft.com/office/powerpoint/2010/main" val="792558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76B49FA-22BB-44F5-8EFA-E5C56FA3907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2209799" y="269558"/>
            <a:ext cx="78486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2500" b="1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IN" dirty="0"/>
              <a:t>Key Operational Parameter- Current Season Vs Last Season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6C443101-A910-4477-A4D0-2476560CA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AA007A90-1D92-4641-B89F-432FB850FF48}"/>
              </a:ext>
            </a:extLst>
          </p:cNvPr>
          <p:cNvGraphicFramePr>
            <a:graphicFrameLocks noGrp="1"/>
          </p:cNvGraphicFramePr>
          <p:nvPr/>
        </p:nvGraphicFramePr>
        <p:xfrm>
          <a:off x="533399" y="914400"/>
          <a:ext cx="11020024" cy="5410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01">
                  <a:extLst>
                    <a:ext uri="{9D8B030D-6E8A-4147-A177-3AD203B41FA5}">
                      <a16:colId xmlns:a16="http://schemas.microsoft.com/office/drawing/2014/main" val="3889048054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374905877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94711830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917891858"/>
                    </a:ext>
                  </a:extLst>
                </a:gridCol>
                <a:gridCol w="1647423">
                  <a:extLst>
                    <a:ext uri="{9D8B030D-6E8A-4147-A177-3AD203B41FA5}">
                      <a16:colId xmlns:a16="http://schemas.microsoft.com/office/drawing/2014/main" val="2177121396"/>
                    </a:ext>
                  </a:extLst>
                </a:gridCol>
              </a:tblGrid>
              <a:tr h="3959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Particulars</a:t>
                      </a:r>
                      <a:endParaRPr lang="en-IN" sz="20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Week</a:t>
                      </a:r>
                      <a:r>
                        <a:rPr lang="en-IN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 date</a:t>
                      </a:r>
                      <a:endParaRPr lang="en-IN" sz="20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872547"/>
                  </a:ext>
                </a:extLst>
              </a:tr>
              <a:tr h="651608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endParaRPr lang="en-IN" sz="20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 25-26</a:t>
                      </a:r>
                      <a:endParaRPr lang="en-IN" sz="20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SN 24-25</a:t>
                      </a:r>
                      <a:endParaRPr lang="en-IN" sz="2000" b="1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 25-26</a:t>
                      </a:r>
                      <a:endParaRPr lang="en-IN" sz="20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 24-25</a:t>
                      </a:r>
                      <a:endParaRPr lang="en-IN" sz="20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579646"/>
                  </a:ext>
                </a:extLst>
              </a:tr>
              <a:tr h="543603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Cane Crushed (In Qtls.)</a:t>
                      </a:r>
                    </a:p>
                  </a:txBody>
                  <a:tcPr marL="7145" marR="7145" marT="71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2000" b="1" dirty="0">
                          <a:solidFill>
                            <a:srgbClr val="009A46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734500</a:t>
                      </a:r>
                      <a:endParaRPr lang="en-IN" sz="2000" b="1" dirty="0">
                        <a:solidFill>
                          <a:srgbClr val="009A46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695800</a:t>
                      </a:r>
                      <a:endParaRPr lang="en-IN" sz="20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2000" b="1" dirty="0">
                          <a:solidFill>
                            <a:srgbClr val="009A46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8477200</a:t>
                      </a:r>
                      <a:endParaRPr lang="en-IN" sz="2000" b="1" dirty="0">
                        <a:solidFill>
                          <a:srgbClr val="009A46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7867700</a:t>
                      </a:r>
                      <a:endParaRPr lang="en-IN" sz="20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7293604"/>
                  </a:ext>
                </a:extLst>
              </a:tr>
              <a:tr h="543603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Rate of Crush</a:t>
                      </a:r>
                    </a:p>
                  </a:txBody>
                  <a:tcPr marL="7145" marR="7145" marT="71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2000" b="1" dirty="0">
                          <a:solidFill>
                            <a:srgbClr val="009A46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104929</a:t>
                      </a:r>
                      <a:endParaRPr lang="en-IN" sz="2000" b="1" dirty="0">
                        <a:solidFill>
                          <a:srgbClr val="009A46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99400</a:t>
                      </a:r>
                      <a:endParaRPr lang="en-IN" sz="20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2000" b="1" dirty="0">
                          <a:solidFill>
                            <a:srgbClr val="009A46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100919</a:t>
                      </a:r>
                      <a:endParaRPr lang="en-IN" sz="2000" b="1" dirty="0">
                        <a:solidFill>
                          <a:srgbClr val="009A46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93663</a:t>
                      </a:r>
                      <a:endParaRPr lang="en-IN" sz="20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560231"/>
                  </a:ext>
                </a:extLst>
              </a:tr>
              <a:tr h="543603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Pol</a:t>
                      </a:r>
                      <a:r>
                        <a:rPr lang="en-IN" sz="20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% Bagasse</a:t>
                      </a:r>
                      <a:endParaRPr lang="en-IN" sz="20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145" marR="7145" marT="71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2000" b="1" dirty="0">
                          <a:solidFill>
                            <a:srgbClr val="009A46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1.72</a:t>
                      </a:r>
                      <a:endParaRPr lang="en-IN" sz="2000" b="1" dirty="0">
                        <a:solidFill>
                          <a:srgbClr val="009A46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1.72</a:t>
                      </a:r>
                      <a:endParaRPr lang="en-IN" sz="20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2000" b="1" dirty="0">
                          <a:solidFill>
                            <a:srgbClr val="009A46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1.74</a:t>
                      </a:r>
                      <a:endParaRPr lang="en-IN" sz="2000" b="1" dirty="0">
                        <a:solidFill>
                          <a:srgbClr val="009A46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1.76</a:t>
                      </a:r>
                      <a:endParaRPr lang="en-IN" sz="20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5008429"/>
                  </a:ext>
                </a:extLst>
              </a:tr>
              <a:tr h="557452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Loss in Bagasse % Cane</a:t>
                      </a:r>
                    </a:p>
                  </a:txBody>
                  <a:tcPr marL="7145" marR="7145" marT="71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2000" b="1" dirty="0">
                          <a:solidFill>
                            <a:srgbClr val="009A46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0.49</a:t>
                      </a:r>
                      <a:endParaRPr lang="en-IN" sz="2000" b="1" dirty="0">
                        <a:solidFill>
                          <a:srgbClr val="009A46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0.46</a:t>
                      </a:r>
                      <a:endParaRPr lang="en-IN" sz="20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2000" b="1" dirty="0">
                          <a:solidFill>
                            <a:srgbClr val="009A46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0.49</a:t>
                      </a:r>
                      <a:endParaRPr lang="en-IN" sz="2000" b="1" dirty="0">
                        <a:solidFill>
                          <a:srgbClr val="009A46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0.48</a:t>
                      </a:r>
                      <a:endParaRPr lang="en-IN" sz="20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786092"/>
                  </a:ext>
                </a:extLst>
              </a:tr>
              <a:tr h="543603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Moisture</a:t>
                      </a:r>
                      <a:r>
                        <a:rPr lang="en-IN" sz="20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% Bagasse</a:t>
                      </a:r>
                      <a:endParaRPr lang="en-IN" sz="20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145" marR="7145" marT="71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2000" b="1" dirty="0">
                          <a:solidFill>
                            <a:srgbClr val="009A46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50.05</a:t>
                      </a:r>
                      <a:endParaRPr lang="en-IN" sz="2000" b="1" dirty="0">
                        <a:solidFill>
                          <a:srgbClr val="009A46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49.60</a:t>
                      </a:r>
                      <a:endParaRPr lang="en-IN" sz="20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2000" b="1" dirty="0">
                          <a:solidFill>
                            <a:srgbClr val="009A46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50.13</a:t>
                      </a:r>
                      <a:endParaRPr lang="en-IN" sz="2000" b="1" dirty="0">
                        <a:solidFill>
                          <a:srgbClr val="009A46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50.08</a:t>
                      </a:r>
                      <a:endParaRPr lang="en-IN" sz="20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245321"/>
                  </a:ext>
                </a:extLst>
              </a:tr>
              <a:tr h="543603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Total</a:t>
                      </a:r>
                      <a:r>
                        <a:rPr lang="en-IN" sz="20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Power kw/ Ton  of cane </a:t>
                      </a:r>
                      <a:endParaRPr lang="en-IN" sz="20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145" marR="7145" marT="71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2000" b="1" dirty="0">
                          <a:solidFill>
                            <a:srgbClr val="009A46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30.72</a:t>
                      </a:r>
                      <a:endParaRPr lang="en-IN" sz="2000" b="1" dirty="0">
                        <a:solidFill>
                          <a:srgbClr val="009A46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800"/>
                        </a:lnSpc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32.04</a:t>
                      </a:r>
                      <a:endParaRPr lang="en-IN" sz="2000" b="1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2000" b="1" dirty="0">
                          <a:solidFill>
                            <a:srgbClr val="009A46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31.87</a:t>
                      </a:r>
                      <a:endParaRPr lang="en-IN" sz="2000" b="1" dirty="0">
                        <a:solidFill>
                          <a:srgbClr val="009A46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800"/>
                        </a:lnSpc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32.64</a:t>
                      </a:r>
                      <a:endParaRPr lang="en-IN" sz="2000" b="1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1076318"/>
                  </a:ext>
                </a:extLst>
              </a:tr>
              <a:tr h="543603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Total Power MWH (Sugar)</a:t>
                      </a:r>
                    </a:p>
                  </a:txBody>
                  <a:tcPr marL="7145" marR="7145" marT="71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2000" b="1" kern="1200" dirty="0">
                          <a:solidFill>
                            <a:srgbClr val="009A46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10.96</a:t>
                      </a:r>
                      <a:endParaRPr lang="en-IN" sz="2000" b="1" kern="1200" dirty="0">
                        <a:solidFill>
                          <a:srgbClr val="009A46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800"/>
                        </a:lnSpc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10.67</a:t>
                      </a:r>
                      <a:endParaRPr lang="en-IN" sz="2000" b="1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2000" b="1" kern="1200" dirty="0">
                          <a:solidFill>
                            <a:srgbClr val="009A46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10.96</a:t>
                      </a:r>
                      <a:endParaRPr lang="en-IN" sz="2000" b="1" kern="1200" dirty="0">
                        <a:solidFill>
                          <a:srgbClr val="009A46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800"/>
                        </a:lnSpc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10.15</a:t>
                      </a:r>
                      <a:endParaRPr lang="en-IN" sz="2000" b="1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7158068"/>
                  </a:ext>
                </a:extLst>
              </a:tr>
              <a:tr h="543603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Lubricant  Consumption.</a:t>
                      </a:r>
                    </a:p>
                  </a:txBody>
                  <a:tcPr marL="7144" marR="7144" marT="71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2000" b="1" dirty="0">
                          <a:solidFill>
                            <a:srgbClr val="009A46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0.04</a:t>
                      </a:r>
                      <a:endParaRPr lang="en-IN" sz="2000" b="1" dirty="0">
                        <a:solidFill>
                          <a:srgbClr val="009A46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0.04</a:t>
                      </a:r>
                      <a:endParaRPr lang="en-IN" sz="20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2000" b="1" dirty="0">
                          <a:solidFill>
                            <a:srgbClr val="009A46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0.04</a:t>
                      </a:r>
                      <a:endParaRPr lang="en-IN" sz="2000" b="1" dirty="0">
                        <a:solidFill>
                          <a:srgbClr val="009A46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0.04</a:t>
                      </a:r>
                      <a:endParaRPr lang="en-IN" sz="20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6513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6441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587D5-3C34-7F76-27A7-AA70FB68A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6E90C3E7-09BD-03FF-0FCF-D0540D58FC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33" y="2648149"/>
            <a:ext cx="780851" cy="780851"/>
          </a:xfrm>
          <a:prstGeom prst="rect">
            <a:avLst/>
          </a:prstGeom>
        </p:spPr>
      </p:pic>
      <p:sp>
        <p:nvSpPr>
          <p:cNvPr id="2" name="Slide Number Placeholder 22">
            <a:extLst>
              <a:ext uri="{FF2B5EF4-FFF2-40B4-BE49-F238E27FC236}">
                <a16:creationId xmlns:a16="http://schemas.microsoft.com/office/drawing/2014/main" id="{92AE940B-6132-1841-E360-EA97F156C23F}"/>
              </a:ext>
            </a:extLst>
          </p:cNvPr>
          <p:cNvSpPr txBox="1">
            <a:spLocks/>
          </p:cNvSpPr>
          <p:nvPr/>
        </p:nvSpPr>
        <p:spPr>
          <a:xfrm>
            <a:off x="11753243" y="6600405"/>
            <a:ext cx="389321" cy="203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9D7156-F29C-41EC-9F87-87DDF0705A0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F5BD851-8DF2-47C9-7032-4980E853CADC}"/>
              </a:ext>
            </a:extLst>
          </p:cNvPr>
          <p:cNvGraphicFramePr>
            <a:graphicFrameLocks noGrp="1"/>
          </p:cNvGraphicFramePr>
          <p:nvPr/>
        </p:nvGraphicFramePr>
        <p:xfrm>
          <a:off x="533401" y="965769"/>
          <a:ext cx="11219842" cy="545592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730205">
                  <a:extLst>
                    <a:ext uri="{9D8B030D-6E8A-4147-A177-3AD203B41FA5}">
                      <a16:colId xmlns:a16="http://schemas.microsoft.com/office/drawing/2014/main" val="1134127867"/>
                    </a:ext>
                  </a:extLst>
                </a:gridCol>
                <a:gridCol w="3994194">
                  <a:extLst>
                    <a:ext uri="{9D8B030D-6E8A-4147-A177-3AD203B41FA5}">
                      <a16:colId xmlns:a16="http://schemas.microsoft.com/office/drawing/2014/main" val="24269124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421071108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397359096"/>
                    </a:ext>
                  </a:extLst>
                </a:gridCol>
                <a:gridCol w="1411179">
                  <a:extLst>
                    <a:ext uri="{9D8B030D-6E8A-4147-A177-3AD203B41FA5}">
                      <a16:colId xmlns:a16="http://schemas.microsoft.com/office/drawing/2014/main" val="4129526585"/>
                    </a:ext>
                  </a:extLst>
                </a:gridCol>
                <a:gridCol w="1502864">
                  <a:extLst>
                    <a:ext uri="{9D8B030D-6E8A-4147-A177-3AD203B41FA5}">
                      <a16:colId xmlns:a16="http://schemas.microsoft.com/office/drawing/2014/main" val="2389135580"/>
                    </a:ext>
                  </a:extLst>
                </a:gridCol>
              </a:tblGrid>
              <a:tr h="48203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S.No.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Capacity Utilization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Target </a:t>
                      </a:r>
                    </a:p>
                    <a:p>
                      <a:pPr algn="ctr"/>
                      <a:r>
                        <a:rPr lang="en-US" sz="1400" b="1" kern="12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2025-26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Current Week.                ( 11.01.26  to 17.01.26)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Last Week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Till Date</a:t>
                      </a:r>
                    </a:p>
                    <a:p>
                      <a:pPr algn="ctr"/>
                      <a:r>
                        <a:rPr lang="en-US" sz="1400" b="1" kern="12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(17.01.2026)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7247693"/>
                  </a:ext>
                </a:extLst>
              </a:tr>
              <a:tr h="30340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Cane Crushed (LQ) (192 Days)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6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179.00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</a:rPr>
                        <a:t>7.345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7030A0"/>
                          </a:solidFill>
                          <a:effectLst/>
                          <a:latin typeface="Segoe UI" panose="020B0502040204020203" pitchFamily="34" charset="0"/>
                        </a:rPr>
                        <a:t>7.37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84.772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7812070"/>
                  </a:ext>
                </a:extLst>
              </a:tr>
              <a:tr h="30340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Hours </a:t>
                      </a: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Utilized (%)</a:t>
                      </a:r>
                      <a:endParaRPr lang="en-IN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99.17</a:t>
                      </a:r>
                      <a:endParaRPr lang="en-US" sz="1600" b="1" i="0" u="none" strike="noStrike" kern="1200" dirty="0">
                        <a:solidFill>
                          <a:srgbClr val="00B0F0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98.92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i="0" u="none" strike="noStrike" kern="1200" dirty="0">
                          <a:solidFill>
                            <a:srgbClr val="7030A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99.41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98.16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7629181"/>
                  </a:ext>
                </a:extLst>
              </a:tr>
              <a:tr h="30340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Downtime (Hrs.)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72.00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1:49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i="0" u="none" strike="noStrike" kern="1200" dirty="0">
                          <a:solidFill>
                            <a:srgbClr val="7030A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0.59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21:50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225471"/>
                  </a:ext>
                </a:extLst>
              </a:tr>
              <a:tr h="30340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Planned Stoppage (Hrs.)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48.00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i="0" u="none" strike="noStrike" kern="1200" dirty="0">
                          <a:solidFill>
                            <a:srgbClr val="7030A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18:08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2994462"/>
                  </a:ext>
                </a:extLst>
              </a:tr>
              <a:tr h="30340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Forced Shutdown (Hrs.)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24.00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1:49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i="0" u="none" strike="noStrike" kern="1200" dirty="0">
                          <a:solidFill>
                            <a:srgbClr val="7030A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0.59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16:02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4564970"/>
                  </a:ext>
                </a:extLst>
              </a:tr>
              <a:tr h="52405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Capacity Utilization in Uptime @ 1 LQ / Day Base (%)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u="none" strike="noStrike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94.71</a:t>
                      </a:r>
                      <a:endParaRPr lang="en-IN" sz="1600" b="1" i="0" u="none" strike="noStrike" dirty="0">
                        <a:solidFill>
                          <a:srgbClr val="00B0F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106.08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i="0" u="none" strike="noStrike" kern="1200" dirty="0">
                          <a:solidFill>
                            <a:srgbClr val="7030A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105.91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102.81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2451406"/>
                  </a:ext>
                </a:extLst>
              </a:tr>
              <a:tr h="30340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Capacity Utilization incl. Stoppage (%)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u="none" strike="noStrike" kern="1200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93.22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104.93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i="0" u="none" strike="noStrike" kern="1200" dirty="0">
                          <a:solidFill>
                            <a:srgbClr val="7030A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105.29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100.92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5320552"/>
                  </a:ext>
                </a:extLst>
              </a:tr>
              <a:tr h="303401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00206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Quality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rgbClr val="00B0F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rgbClr val="7030A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rgbClr val="00206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053413"/>
                  </a:ext>
                </a:extLst>
              </a:tr>
              <a:tr h="30340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Pol % Bagasse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kern="1200" dirty="0">
                          <a:solidFill>
                            <a:srgbClr val="00B0F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1.65 - 1.70</a:t>
                      </a:r>
                      <a:endParaRPr lang="en-US" sz="1600" b="1" kern="1200" dirty="0">
                        <a:solidFill>
                          <a:srgbClr val="00B0F0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1.72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7030A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1.72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1.74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337206"/>
                  </a:ext>
                </a:extLst>
              </a:tr>
              <a:tr h="30340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Moisture % Bagasse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kern="1200" dirty="0">
                          <a:solidFill>
                            <a:srgbClr val="00B0F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49 - 49.5</a:t>
                      </a:r>
                      <a:endParaRPr lang="en-US" sz="1600" b="1" kern="1200" dirty="0">
                        <a:solidFill>
                          <a:srgbClr val="00B0F0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</a:rPr>
                        <a:t>50.05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7030A0"/>
                          </a:solidFill>
                          <a:effectLst/>
                          <a:latin typeface="Segoe UI" panose="020B0502040204020203" pitchFamily="34" charset="0"/>
                        </a:rPr>
                        <a:t>50.17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50.13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307069"/>
                  </a:ext>
                </a:extLst>
              </a:tr>
              <a:tr h="303401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Consumption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600" b="1" kern="1200" dirty="0">
                        <a:solidFill>
                          <a:srgbClr val="00B0F0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rgbClr val="7030A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11199"/>
                  </a:ext>
                </a:extLst>
              </a:tr>
              <a:tr h="30340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Steam Consumption (KG/</a:t>
                      </a:r>
                      <a:r>
                        <a:rPr lang="en-US" sz="16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Qtl</a:t>
                      </a:r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Cane)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rgbClr val="00B0F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5.0-6.0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4.89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7030A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4.92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4.92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307552"/>
                  </a:ext>
                </a:extLst>
              </a:tr>
              <a:tr h="30340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Power Consumption (</a:t>
                      </a:r>
                      <a:r>
                        <a:rPr lang="en-US" sz="16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KW/T Cane) </a:t>
                      </a:r>
                      <a:endParaRPr 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kern="1200" dirty="0">
                          <a:solidFill>
                            <a:srgbClr val="00B0F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31.5 - 32</a:t>
                      </a:r>
                      <a:endParaRPr lang="en-US" sz="1600" b="1" kern="1200" dirty="0">
                        <a:solidFill>
                          <a:srgbClr val="00B0F0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30.72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7030A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29.82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31.87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484434"/>
                  </a:ext>
                </a:extLst>
              </a:tr>
              <a:tr h="30340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Lubricant Consumption (Kg/100 Qtl Cane)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noProof="0" dirty="0">
                          <a:solidFill>
                            <a:srgbClr val="00B0F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3589963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24C4091B-4A2D-0B66-9C2E-EA23F47C91D3}"/>
              </a:ext>
            </a:extLst>
          </p:cNvPr>
          <p:cNvSpPr txBox="1">
            <a:spLocks/>
          </p:cNvSpPr>
          <p:nvPr/>
        </p:nvSpPr>
        <p:spPr>
          <a:xfrm>
            <a:off x="2743200" y="247966"/>
            <a:ext cx="7461045" cy="6096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IN" sz="2400" dirty="0"/>
              <a:t>Weekly Performance Snapshot - Engineering</a:t>
            </a:r>
          </a:p>
        </p:txBody>
      </p:sp>
    </p:spTree>
    <p:extLst>
      <p:ext uri="{BB962C8B-B14F-4D97-AF65-F5344CB8AC3E}">
        <p14:creationId xmlns:p14="http://schemas.microsoft.com/office/powerpoint/2010/main" val="423980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28BE1-AF28-9514-8E06-95881CC2F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25D65DD3-84BA-5624-8B0E-F0B4FF474E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33" y="2648149"/>
            <a:ext cx="780851" cy="780851"/>
          </a:xfrm>
          <a:prstGeom prst="rect">
            <a:avLst/>
          </a:prstGeom>
        </p:spPr>
      </p:pic>
      <p:sp>
        <p:nvSpPr>
          <p:cNvPr id="2" name="Slide Number Placeholder 22">
            <a:extLst>
              <a:ext uri="{FF2B5EF4-FFF2-40B4-BE49-F238E27FC236}">
                <a16:creationId xmlns:a16="http://schemas.microsoft.com/office/drawing/2014/main" id="{A6081FC2-5669-CA30-ED33-DDC673B67A0E}"/>
              </a:ext>
            </a:extLst>
          </p:cNvPr>
          <p:cNvSpPr txBox="1">
            <a:spLocks/>
          </p:cNvSpPr>
          <p:nvPr/>
        </p:nvSpPr>
        <p:spPr>
          <a:xfrm>
            <a:off x="11753243" y="6600405"/>
            <a:ext cx="389321" cy="203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9D7156-F29C-41EC-9F87-87DDF0705A0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ED0D6E-2244-9C33-F8E8-A6E8F7A419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Monthly figure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784D239-E6FC-D26B-8BA2-3D40423B9DD8}"/>
              </a:ext>
            </a:extLst>
          </p:cNvPr>
          <p:cNvGraphicFramePr>
            <a:graphicFrameLocks noGrp="1"/>
          </p:cNvGraphicFramePr>
          <p:nvPr/>
        </p:nvGraphicFramePr>
        <p:xfrm>
          <a:off x="533400" y="914401"/>
          <a:ext cx="11219843" cy="55720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0686">
                  <a:extLst>
                    <a:ext uri="{9D8B030D-6E8A-4147-A177-3AD203B41FA5}">
                      <a16:colId xmlns:a16="http://schemas.microsoft.com/office/drawing/2014/main" val="1234234110"/>
                    </a:ext>
                  </a:extLst>
                </a:gridCol>
                <a:gridCol w="4678740">
                  <a:extLst>
                    <a:ext uri="{9D8B030D-6E8A-4147-A177-3AD203B41FA5}">
                      <a16:colId xmlns:a16="http://schemas.microsoft.com/office/drawing/2014/main" val="3228611413"/>
                    </a:ext>
                  </a:extLst>
                </a:gridCol>
                <a:gridCol w="1410139">
                  <a:extLst>
                    <a:ext uri="{9D8B030D-6E8A-4147-A177-3AD203B41FA5}">
                      <a16:colId xmlns:a16="http://schemas.microsoft.com/office/drawing/2014/main" val="1031663632"/>
                    </a:ext>
                  </a:extLst>
                </a:gridCol>
                <a:gridCol w="2297580">
                  <a:extLst>
                    <a:ext uri="{9D8B030D-6E8A-4147-A177-3AD203B41FA5}">
                      <a16:colId xmlns:a16="http://schemas.microsoft.com/office/drawing/2014/main" val="3738188470"/>
                    </a:ext>
                  </a:extLst>
                </a:gridCol>
                <a:gridCol w="2182698">
                  <a:extLst>
                    <a:ext uri="{9D8B030D-6E8A-4147-A177-3AD203B41FA5}">
                      <a16:colId xmlns:a16="http://schemas.microsoft.com/office/drawing/2014/main" val="2872489957"/>
                    </a:ext>
                  </a:extLst>
                </a:gridCol>
              </a:tblGrid>
              <a:tr h="22864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Sr No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Particulars 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Unit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Season 25-26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769645"/>
                  </a:ext>
                </a:extLst>
              </a:tr>
              <a:tr h="30475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Achieved </a:t>
                      </a:r>
                      <a:r>
                        <a:rPr lang="en-IN" sz="14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(</a:t>
                      </a:r>
                      <a:r>
                        <a:rPr lang="en-IN" sz="1400" b="1" u="none" strike="noStrike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00FF00"/>
                          </a:highlight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17.01.2026)</a:t>
                      </a:r>
                      <a:endParaRPr lang="en-IN" sz="1400" b="1" u="none" strike="noStrike" kern="1200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965436"/>
                  </a:ext>
                </a:extLst>
              </a:tr>
              <a:tr h="21907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Total Cane Crushed 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Qtls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17900000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8477200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4403188"/>
                  </a:ext>
                </a:extLst>
              </a:tr>
              <a:tr h="21907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Date of Start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Date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20/10/2025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26/10/2025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2825706"/>
                  </a:ext>
                </a:extLst>
              </a:tr>
              <a:tr h="21907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Date of Finish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Date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23/04/2026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-</a:t>
                      </a:r>
                      <a:endParaRPr lang="en-IN" sz="1400" b="1" u="none" strike="noStrike" kern="1200" dirty="0">
                        <a:solidFill>
                          <a:schemeClr val="dk1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839658"/>
                  </a:ext>
                </a:extLst>
              </a:tr>
              <a:tr h="21907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Gross Season Days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Nos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92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84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363972"/>
                  </a:ext>
                </a:extLst>
              </a:tr>
              <a:tr h="21907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Crushing rate Including Stoppage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Qtls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3229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100919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309617"/>
                  </a:ext>
                </a:extLst>
              </a:tr>
              <a:tr h="21907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Crushing rate Excluding stoppage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Qtls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4709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102811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9313720"/>
                  </a:ext>
                </a:extLst>
              </a:tr>
              <a:tr h="21907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Capacity Utilization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%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94.71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102.81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94762"/>
                  </a:ext>
                </a:extLst>
              </a:tr>
              <a:tr h="21907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Total Stoppage Hours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Hrs.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2.00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37.06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6893962"/>
                  </a:ext>
                </a:extLst>
              </a:tr>
              <a:tr h="21907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Planned Shutdown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Hrs.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8.00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18.08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7713600"/>
                  </a:ext>
                </a:extLst>
              </a:tr>
              <a:tr h="21907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Forced Shutdown 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Hrs.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24:00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16.02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7101499"/>
                  </a:ext>
                </a:extLst>
              </a:tr>
              <a:tr h="21907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Preparatory index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%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0.0-91.0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90.18</a:t>
                      </a:r>
                      <a:endParaRPr lang="en-IN" sz="14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9985720"/>
                  </a:ext>
                </a:extLst>
              </a:tr>
              <a:tr h="21907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Primary Extraction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%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0.5-71.0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71.34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1145518"/>
                  </a:ext>
                </a:extLst>
              </a:tr>
              <a:tr h="21907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Mill Extraction ( ME)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%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96 - 96.5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95.99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700206"/>
                  </a:ext>
                </a:extLst>
              </a:tr>
              <a:tr h="21907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Reduced mill Extraction (RME)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%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96.4 - 96.80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96.26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1691282"/>
                  </a:ext>
                </a:extLst>
              </a:tr>
              <a:tr h="21907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Bagasse % Cane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%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29.00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28.04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1642349"/>
                  </a:ext>
                </a:extLst>
              </a:tr>
              <a:tr h="21907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Pol % Bagasse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%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1.65-1.70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1.74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754924"/>
                  </a:ext>
                </a:extLst>
              </a:tr>
              <a:tr h="21907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Moisture % Bagasse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%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49.0 - 49.5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50.13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677478"/>
                  </a:ext>
                </a:extLst>
              </a:tr>
              <a:tr h="21907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Imbibition % Cane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%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40 Max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37.25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3460014"/>
                  </a:ext>
                </a:extLst>
              </a:tr>
              <a:tr h="21907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Imbibition % Fibre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%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290 - 295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280.16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8956211"/>
                  </a:ext>
                </a:extLst>
              </a:tr>
              <a:tr h="21907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 Milling Factor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%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71.25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71.55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7838975"/>
                  </a:ext>
                </a:extLst>
              </a:tr>
              <a:tr h="21907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Grease &amp; Lubricants Kg/100 Qtls Cane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%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0.04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0.04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6773078"/>
                  </a:ext>
                </a:extLst>
              </a:tr>
              <a:tr h="21907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Power Consumption ( KW/T Cane)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%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31.5 - 32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31.87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90264"/>
                  </a:ext>
                </a:extLst>
              </a:tr>
              <a:tr h="2190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Steam Consumption Sugar (Kg/Q of Cane)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5.0-6.0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4.92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303214"/>
                  </a:ext>
                </a:extLst>
              </a:tr>
            </a:tbl>
          </a:graphicData>
        </a:graphic>
      </p:graphicFrame>
      <p:sp>
        <p:nvSpPr>
          <p:cNvPr id="8" name="Title 2">
            <a:extLst>
              <a:ext uri="{FF2B5EF4-FFF2-40B4-BE49-F238E27FC236}">
                <a16:creationId xmlns:a16="http://schemas.microsoft.com/office/drawing/2014/main" id="{7E06D55C-3A92-7920-5B66-2F0E703B57FC}"/>
              </a:ext>
            </a:extLst>
          </p:cNvPr>
          <p:cNvSpPr txBox="1">
            <a:spLocks/>
          </p:cNvSpPr>
          <p:nvPr/>
        </p:nvSpPr>
        <p:spPr>
          <a:xfrm>
            <a:off x="2819400" y="286821"/>
            <a:ext cx="7086600" cy="398977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2400" kern="100" dirty="0">
                <a:ea typeface="Aptos" panose="020B0004020202020204" pitchFamily="34" charset="0"/>
              </a:rPr>
              <a:t>Plant Performance in Season 25-26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115861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042A6-1079-8A4B-EEFE-0606F7D25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069C00-0840-68FB-D560-D428B2721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B51B80-7081-374A-66AA-4F7168B8E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400" y="269558"/>
            <a:ext cx="6337300" cy="492443"/>
          </a:xfrm>
        </p:spPr>
        <p:txBody>
          <a:bodyPr>
            <a:normAutofit/>
          </a:bodyPr>
          <a:lstStyle/>
          <a:p>
            <a:r>
              <a:rPr lang="en-US" sz="2400" dirty="0"/>
              <a:t>Stoppages, Actions &amp; RCA for the Week</a:t>
            </a:r>
            <a:endParaRPr lang="en-IN" sz="2400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745785B-E114-7263-B750-6870FAFD9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8AC478C-819C-D1C9-41E8-241E38DBA797}"/>
              </a:ext>
            </a:extLst>
          </p:cNvPr>
          <p:cNvGraphicFramePr>
            <a:graphicFrameLocks noGrp="1"/>
          </p:cNvGraphicFramePr>
          <p:nvPr/>
        </p:nvGraphicFramePr>
        <p:xfrm>
          <a:off x="267942" y="868998"/>
          <a:ext cx="11619258" cy="5233252"/>
        </p:xfrm>
        <a:graphic>
          <a:graphicData uri="http://schemas.openxmlformats.org/drawingml/2006/table">
            <a:tbl>
              <a:tblPr/>
              <a:tblGrid>
                <a:gridCol w="414905">
                  <a:extLst>
                    <a:ext uri="{9D8B030D-6E8A-4147-A177-3AD203B41FA5}">
                      <a16:colId xmlns:a16="http://schemas.microsoft.com/office/drawing/2014/main" val="3367761931"/>
                    </a:ext>
                  </a:extLst>
                </a:gridCol>
                <a:gridCol w="944455">
                  <a:extLst>
                    <a:ext uri="{9D8B030D-6E8A-4147-A177-3AD203B41FA5}">
                      <a16:colId xmlns:a16="http://schemas.microsoft.com/office/drawing/2014/main" val="1280720810"/>
                    </a:ext>
                  </a:extLst>
                </a:gridCol>
                <a:gridCol w="1024834">
                  <a:extLst>
                    <a:ext uri="{9D8B030D-6E8A-4147-A177-3AD203B41FA5}">
                      <a16:colId xmlns:a16="http://schemas.microsoft.com/office/drawing/2014/main" val="3630480037"/>
                    </a:ext>
                  </a:extLst>
                </a:gridCol>
                <a:gridCol w="1001867">
                  <a:extLst>
                    <a:ext uri="{9D8B030D-6E8A-4147-A177-3AD203B41FA5}">
                      <a16:colId xmlns:a16="http://schemas.microsoft.com/office/drawing/2014/main" val="3460924451"/>
                    </a:ext>
                  </a:extLst>
                </a:gridCol>
                <a:gridCol w="924358">
                  <a:extLst>
                    <a:ext uri="{9D8B030D-6E8A-4147-A177-3AD203B41FA5}">
                      <a16:colId xmlns:a16="http://schemas.microsoft.com/office/drawing/2014/main" val="3399340152"/>
                    </a:ext>
                  </a:extLst>
                </a:gridCol>
                <a:gridCol w="1111396">
                  <a:extLst>
                    <a:ext uri="{9D8B030D-6E8A-4147-A177-3AD203B41FA5}">
                      <a16:colId xmlns:a16="http://schemas.microsoft.com/office/drawing/2014/main" val="2097109155"/>
                    </a:ext>
                  </a:extLst>
                </a:gridCol>
                <a:gridCol w="1466291">
                  <a:extLst>
                    <a:ext uri="{9D8B030D-6E8A-4147-A177-3AD203B41FA5}">
                      <a16:colId xmlns:a16="http://schemas.microsoft.com/office/drawing/2014/main" val="2745260501"/>
                    </a:ext>
                  </a:extLst>
                </a:gridCol>
                <a:gridCol w="1400452">
                  <a:extLst>
                    <a:ext uri="{9D8B030D-6E8A-4147-A177-3AD203B41FA5}">
                      <a16:colId xmlns:a16="http://schemas.microsoft.com/office/drawing/2014/main" val="3229498521"/>
                    </a:ext>
                  </a:extLst>
                </a:gridCol>
                <a:gridCol w="739900">
                  <a:extLst>
                    <a:ext uri="{9D8B030D-6E8A-4147-A177-3AD203B41FA5}">
                      <a16:colId xmlns:a16="http://schemas.microsoft.com/office/drawing/2014/main" val="1535873776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85628104"/>
                    </a:ext>
                  </a:extLst>
                </a:gridCol>
              </a:tblGrid>
              <a:tr h="447925">
                <a:tc gridSpan="10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Stoppage Details Crushing Season 2025-26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491571"/>
                  </a:ext>
                </a:extLst>
              </a:tr>
              <a:tr h="892877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S NO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Report Date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Head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Section 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Equipment Name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Type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From 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To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Duration in Hrs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Stoppages Reason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866388"/>
                  </a:ext>
                </a:extLst>
              </a:tr>
              <a:tr h="68728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</a:rPr>
                        <a:t>115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</a:rPr>
                        <a:t>11/01/2026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</a:rPr>
                        <a:t> Mechanical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</a:rPr>
                        <a:t> Cane Preparation 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</a:rPr>
                        <a:t> Feeder Drum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</a:rPr>
                        <a:t> Forced Shutdown 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</a:rPr>
                        <a:t>11/01/2026 18:39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</a:rPr>
                        <a:t>11/01/2026 18:41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</a:rPr>
                        <a:t>0:02:00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B0F0"/>
                          </a:solidFill>
                          <a:effectLst/>
                          <a:latin typeface="Segoe UI" panose="020B0502040204020203" pitchFamily="34" charset="0"/>
                        </a:rPr>
                        <a:t> Feeder Drum Tripped Due to high load 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727386"/>
                  </a:ext>
                </a:extLst>
              </a:tr>
              <a:tr h="102342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13/01/2026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Mechanical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Cane Preparation 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Feeder Drum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Forced Shutdown 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13/01/2026 12:25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13/01/2026 13:20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0:55:00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Initially feeder drum tripped on overload. Then IRC No-4 Chain tail shaft support got broken.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397267"/>
                  </a:ext>
                </a:extLst>
              </a:tr>
              <a:tr h="102342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13/01/2026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Mechanical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Mill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Mill No-3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Forced Shutdown 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13/01/2026 13:32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13/01/2026 14:24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0:52:00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Mill No-3 both juice line to Mill No-2 found choked with bagasse and Cleaned.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4985829"/>
                  </a:ext>
                </a:extLst>
              </a:tr>
              <a:tr h="115830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Total 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1:49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1500679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BCE37F3-5FD1-4891-11AE-C3AFDE4B024C}"/>
              </a:ext>
            </a:extLst>
          </p:cNvPr>
          <p:cNvGraphicFramePr>
            <a:graphicFrameLocks noGrp="1"/>
          </p:cNvGraphicFramePr>
          <p:nvPr/>
        </p:nvGraphicFramePr>
        <p:xfrm>
          <a:off x="194016" y="6317330"/>
          <a:ext cx="11847858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47858">
                  <a:extLst>
                    <a:ext uri="{9D8B030D-6E8A-4147-A177-3AD203B41FA5}">
                      <a16:colId xmlns:a16="http://schemas.microsoft.com/office/drawing/2014/main" val="202423427"/>
                    </a:ext>
                  </a:extLst>
                </a:gridCol>
              </a:tblGrid>
              <a:tr h="365126">
                <a:tc>
                  <a:txBody>
                    <a:bodyPr/>
                    <a:lstStyle/>
                    <a:p>
                      <a:r>
                        <a:rPr lang="en-US" sz="1600" dirty="0"/>
                        <a:t>Note: To control the overloading on feeder drum, a hooter with light provided at kicker on dated 18.12.25, positive result seen but still its under observation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5685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4098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33A31D9-D18E-9877-B4DD-4D80FBF9B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F9FA3C-BD87-1563-8A5A-936AA8C62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8C5392-DB99-5524-8E83-E854EAF9F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152400"/>
            <a:ext cx="7772400" cy="762000"/>
          </a:xfrm>
        </p:spPr>
        <p:txBody>
          <a:bodyPr>
            <a:normAutofit/>
          </a:bodyPr>
          <a:lstStyle/>
          <a:p>
            <a:r>
              <a:rPr lang="en-US" sz="2400" dirty="0"/>
              <a:t>Total  Stoppages </a:t>
            </a:r>
            <a:br>
              <a:rPr lang="en-US" sz="2400" dirty="0"/>
            </a:br>
            <a:r>
              <a:rPr lang="en-US" sz="1800" dirty="0"/>
              <a:t>CONPARETIVE SUMMARY - INCIDENCE REPORT Mill Stoppage.</a:t>
            </a:r>
            <a:endParaRPr lang="en-IN" sz="1800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6C357A7-510F-2AB0-232A-CCDD3B20A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5E069F9-CF09-0F64-3E03-4D3BEF402CF0}"/>
              </a:ext>
            </a:extLst>
          </p:cNvPr>
          <p:cNvGraphicFramePr>
            <a:graphicFrameLocks noGrp="1"/>
          </p:cNvGraphicFramePr>
          <p:nvPr/>
        </p:nvGraphicFramePr>
        <p:xfrm>
          <a:off x="533400" y="953814"/>
          <a:ext cx="11353798" cy="57517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2696">
                  <a:extLst>
                    <a:ext uri="{9D8B030D-6E8A-4147-A177-3AD203B41FA5}">
                      <a16:colId xmlns:a16="http://schemas.microsoft.com/office/drawing/2014/main" val="3413967504"/>
                    </a:ext>
                  </a:extLst>
                </a:gridCol>
                <a:gridCol w="3554446">
                  <a:extLst>
                    <a:ext uri="{9D8B030D-6E8A-4147-A177-3AD203B41FA5}">
                      <a16:colId xmlns:a16="http://schemas.microsoft.com/office/drawing/2014/main" val="544446811"/>
                    </a:ext>
                  </a:extLst>
                </a:gridCol>
                <a:gridCol w="793110">
                  <a:extLst>
                    <a:ext uri="{9D8B030D-6E8A-4147-A177-3AD203B41FA5}">
                      <a16:colId xmlns:a16="http://schemas.microsoft.com/office/drawing/2014/main" val="3736522522"/>
                    </a:ext>
                  </a:extLst>
                </a:gridCol>
                <a:gridCol w="972013">
                  <a:extLst>
                    <a:ext uri="{9D8B030D-6E8A-4147-A177-3AD203B41FA5}">
                      <a16:colId xmlns:a16="http://schemas.microsoft.com/office/drawing/2014/main" val="2863924955"/>
                    </a:ext>
                  </a:extLst>
                </a:gridCol>
                <a:gridCol w="972013">
                  <a:extLst>
                    <a:ext uri="{9D8B030D-6E8A-4147-A177-3AD203B41FA5}">
                      <a16:colId xmlns:a16="http://schemas.microsoft.com/office/drawing/2014/main" val="2500268717"/>
                    </a:ext>
                  </a:extLst>
                </a:gridCol>
                <a:gridCol w="972013">
                  <a:extLst>
                    <a:ext uri="{9D8B030D-6E8A-4147-A177-3AD203B41FA5}">
                      <a16:colId xmlns:a16="http://schemas.microsoft.com/office/drawing/2014/main" val="1657672752"/>
                    </a:ext>
                  </a:extLst>
                </a:gridCol>
                <a:gridCol w="972013">
                  <a:extLst>
                    <a:ext uri="{9D8B030D-6E8A-4147-A177-3AD203B41FA5}">
                      <a16:colId xmlns:a16="http://schemas.microsoft.com/office/drawing/2014/main" val="3332467591"/>
                    </a:ext>
                  </a:extLst>
                </a:gridCol>
                <a:gridCol w="972013">
                  <a:extLst>
                    <a:ext uri="{9D8B030D-6E8A-4147-A177-3AD203B41FA5}">
                      <a16:colId xmlns:a16="http://schemas.microsoft.com/office/drawing/2014/main" val="1159461826"/>
                    </a:ext>
                  </a:extLst>
                </a:gridCol>
                <a:gridCol w="1523481">
                  <a:extLst>
                    <a:ext uri="{9D8B030D-6E8A-4147-A177-3AD203B41FA5}">
                      <a16:colId xmlns:a16="http://schemas.microsoft.com/office/drawing/2014/main" val="4131281861"/>
                    </a:ext>
                  </a:extLst>
                </a:gridCol>
              </a:tblGrid>
              <a:tr h="327357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S.NO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PARTICULAR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SEASON</a:t>
                      </a:r>
                      <a:br>
                        <a:rPr lang="en-IN" sz="1200" b="1" u="none" strike="noStrike" dirty="0">
                          <a:effectLst/>
                        </a:rPr>
                      </a:br>
                      <a:r>
                        <a:rPr lang="en-IN" sz="1200" b="1" u="none" strike="noStrike" dirty="0">
                          <a:effectLst/>
                        </a:rPr>
                        <a:t>2019-20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SEASON</a:t>
                      </a:r>
                      <a:br>
                        <a:rPr lang="en-IN" sz="1200" b="1" u="none" strike="noStrike" dirty="0">
                          <a:effectLst/>
                        </a:rPr>
                      </a:br>
                      <a:r>
                        <a:rPr lang="en-IN" sz="1200" b="1" u="none" strike="noStrike" dirty="0">
                          <a:effectLst/>
                        </a:rPr>
                        <a:t> 2020-21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SEASON</a:t>
                      </a:r>
                      <a:br>
                        <a:rPr lang="en-IN" sz="1200" b="1" u="none" strike="noStrike" dirty="0">
                          <a:effectLst/>
                        </a:rPr>
                      </a:br>
                      <a:r>
                        <a:rPr lang="en-IN" sz="1200" b="1" u="none" strike="noStrike" dirty="0">
                          <a:effectLst/>
                        </a:rPr>
                        <a:t>2021-22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SEASON</a:t>
                      </a:r>
                      <a:br>
                        <a:rPr lang="en-IN" sz="1200" b="1" u="none" strike="noStrike" dirty="0">
                          <a:effectLst/>
                        </a:rPr>
                      </a:br>
                      <a:r>
                        <a:rPr lang="en-IN" sz="1200" b="1" u="none" strike="noStrike" dirty="0">
                          <a:effectLst/>
                        </a:rPr>
                        <a:t>2022-23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SEASON</a:t>
                      </a:r>
                      <a:br>
                        <a:rPr lang="en-IN" sz="1200" b="1" u="none" strike="noStrike" dirty="0">
                          <a:effectLst/>
                        </a:rPr>
                      </a:br>
                      <a:r>
                        <a:rPr lang="en-IN" sz="1200" b="1" u="none" strike="noStrike" dirty="0">
                          <a:effectLst/>
                        </a:rPr>
                        <a:t>2023-24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SEASON</a:t>
                      </a:r>
                      <a:br>
                        <a:rPr lang="en-IN" sz="1200" b="1" u="none" strike="noStrike" dirty="0">
                          <a:effectLst/>
                        </a:rPr>
                      </a:br>
                      <a:r>
                        <a:rPr lang="en-IN" sz="1200" b="1" u="none" strike="noStrike" dirty="0">
                          <a:effectLst/>
                        </a:rPr>
                        <a:t>2024-25 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SEASON</a:t>
                      </a:r>
                      <a:br>
                        <a:rPr lang="en-IN" sz="1200" b="1" u="none" strike="noStrike" dirty="0">
                          <a:effectLst/>
                        </a:rPr>
                      </a:br>
                      <a:r>
                        <a:rPr lang="en-IN" sz="1200" b="1" u="none" strike="noStrike" dirty="0">
                          <a:effectLst/>
                        </a:rPr>
                        <a:t>2025-26 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567915"/>
                  </a:ext>
                </a:extLst>
              </a:tr>
              <a:tr h="166282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Mechanical Stoppage Details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6004383"/>
                  </a:ext>
                </a:extLst>
              </a:tr>
              <a:tr h="169464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CANE UNLOADER  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00:45:00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00:13:00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00:15:00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1340967"/>
                  </a:ext>
                </a:extLst>
              </a:tr>
              <a:tr h="169464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CANE CARRIER 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68:17:00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01:51:00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08:48:00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07:19:00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00:18:00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01:56:00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01:04:00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975677"/>
                  </a:ext>
                </a:extLst>
              </a:tr>
              <a:tr h="169464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US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CANE JAMMING NEAR CANE KICKER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01:01:00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00:52:00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00:19:00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00:28:00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0091425"/>
                  </a:ext>
                </a:extLst>
              </a:tr>
              <a:tr h="169464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FEEDER DRUM TRIPPED 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02:40:00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02:07:00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00:08:00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00:17:00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01:46:00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03:15:00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628683"/>
                  </a:ext>
                </a:extLst>
              </a:tr>
              <a:tr h="169464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SHREDDER 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01:39:00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07:31:00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00:40:00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38:46:00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105:00:00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02:29:00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03:33:00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4895258"/>
                  </a:ext>
                </a:extLst>
              </a:tr>
              <a:tr h="169464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SHREDDER KICKER 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03:28:00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846989"/>
                  </a:ext>
                </a:extLst>
              </a:tr>
              <a:tr h="169464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CANE BELT CONVEYOR 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00:12:00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01:10:00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12:48:00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00:12:00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0452923"/>
                  </a:ext>
                </a:extLst>
              </a:tr>
              <a:tr h="169464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RAKE CARRIER &amp; INTER CARRIER 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26:35:00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05:00:00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17:43:00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09:30:00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09:08:00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03:13:00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06:30:00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659643"/>
                  </a:ext>
                </a:extLst>
              </a:tr>
              <a:tr h="169464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MILLS 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04:30:00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20:56:00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08:01:00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02:00:00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03:54:00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00:34:00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01:13:00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872327"/>
                  </a:ext>
                </a:extLst>
              </a:tr>
              <a:tr h="169464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DONALLY CHUTE 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10:26:00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06:29:00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02:22:00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00:50:00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01:58:00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00:08:00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634171"/>
                  </a:ext>
                </a:extLst>
              </a:tr>
              <a:tr h="169464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JUICE TRAY JAMMING 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01:38:00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2289350"/>
                  </a:ext>
                </a:extLst>
              </a:tr>
              <a:tr h="169464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TURBINE 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03:28:00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00:50:00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01:29:00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00:24:00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00:29:00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4990266"/>
                  </a:ext>
                </a:extLst>
              </a:tr>
              <a:tr h="169464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BOILING HOUSE 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03:57:00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05:21:00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00:49:00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01:15:00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113992"/>
                  </a:ext>
                </a:extLst>
              </a:tr>
              <a:tr h="169464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14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Total Mechanical (MILL &amp; BH) 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115:47:00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53:06:00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48:52:00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61:20:00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133:54:00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12:36:00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16:12:00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001961"/>
                  </a:ext>
                </a:extLst>
              </a:tr>
              <a:tr h="166282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Total Stoppage Details 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692302"/>
                  </a:ext>
                </a:extLst>
              </a:tr>
              <a:tr h="169464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NO CANE   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162:44:00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101:22:00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63:23:00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43:36:00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42:40:00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32:55:00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8861459"/>
                  </a:ext>
                </a:extLst>
              </a:tr>
              <a:tr h="169464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WEATHER 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20:39:00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9978655"/>
                  </a:ext>
                </a:extLst>
              </a:tr>
              <a:tr h="169464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CRUSH REDUCE  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01:51:00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02:43:00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04:05:00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15:55:00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112241"/>
                  </a:ext>
                </a:extLst>
              </a:tr>
              <a:tr h="169464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MECHANICAL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115:47:00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53:10:00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48:52:00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61:20:00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135:54:00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12:36:00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16:12:00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798787"/>
                  </a:ext>
                </a:extLst>
              </a:tr>
              <a:tr h="169464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PROCESS  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00:40:00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00:24:00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02:00:00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066166"/>
                  </a:ext>
                </a:extLst>
              </a:tr>
              <a:tr h="169464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GENERAL CLEANING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41:31:00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45:05:00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54:09:00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97:53:00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58:04:00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35:15:00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Segoe UI" panose="020B0502040204020203" pitchFamily="34" charset="0"/>
                        </a:rPr>
                        <a:t>12:20:00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992166"/>
                  </a:ext>
                </a:extLst>
              </a:tr>
              <a:tr h="169464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GROWER STRIKE 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56:48:00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571598"/>
                  </a:ext>
                </a:extLst>
              </a:tr>
              <a:tr h="169464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MISE 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20:39:00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00:55:00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02:40:00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00:45:00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02:41:00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4:37:00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Segoe UI" panose="020B0502040204020203" pitchFamily="34" charset="0"/>
                        </a:rPr>
                        <a:t>6:04:00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6923019"/>
                  </a:ext>
                </a:extLst>
              </a:tr>
              <a:tr h="169464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ELECTRICAL 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05:29:00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04:45:00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03:00:00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11:33:00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02:13:00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9:12:00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Segoe UI" panose="020B0502040204020203" pitchFamily="34" charset="0"/>
                        </a:rPr>
                        <a:t>0:20:00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0837012"/>
                  </a:ext>
                </a:extLst>
              </a:tr>
              <a:tr h="169464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BOILER  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23:00:00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11:59:00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06:23:00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29:48:00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00:26:00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2:53:00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Segoe UI" panose="020B0502040204020203" pitchFamily="34" charset="0"/>
                        </a:rPr>
                        <a:t>2:10:00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869280"/>
                  </a:ext>
                </a:extLst>
              </a:tr>
              <a:tr h="169464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INSTRUMENT 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00:56:00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00:30:00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00:12:00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02:04:00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0:18:00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0:00:00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9739346"/>
                  </a:ext>
                </a:extLst>
              </a:tr>
              <a:tr h="169464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12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TOTAL STOPPAGE  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912" marR="5912" marT="591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427:34:00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232:01:00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203:49:00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249:12:00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259:57:00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97:46:00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37:06:00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8242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2011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1B97ED-2A19-26C6-2C4E-FDB968AB1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0CC0AED-6F37-7EA8-2D71-3C7AAC3506CA}"/>
              </a:ext>
            </a:extLst>
          </p:cNvPr>
          <p:cNvSpPr txBox="1">
            <a:spLocks/>
          </p:cNvSpPr>
          <p:nvPr/>
        </p:nvSpPr>
        <p:spPr>
          <a:xfrm>
            <a:off x="2133600" y="228599"/>
            <a:ext cx="8382000" cy="47317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IN" sz="2400" dirty="0"/>
              <a:t>Monthly Comparative Data (Season 2023-24 to 2025-26)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B6922B5-5820-7DF9-C9E5-838E284D8DA5}"/>
              </a:ext>
            </a:extLst>
          </p:cNvPr>
          <p:cNvGraphicFramePr>
            <a:graphicFrameLocks noGrp="1"/>
          </p:cNvGraphicFramePr>
          <p:nvPr/>
        </p:nvGraphicFramePr>
        <p:xfrm>
          <a:off x="204042" y="974728"/>
          <a:ext cx="11835558" cy="55022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4775">
                  <a:extLst>
                    <a:ext uri="{9D8B030D-6E8A-4147-A177-3AD203B41FA5}">
                      <a16:colId xmlns:a16="http://schemas.microsoft.com/office/drawing/2014/main" val="2507736720"/>
                    </a:ext>
                  </a:extLst>
                </a:gridCol>
                <a:gridCol w="2817216">
                  <a:extLst>
                    <a:ext uri="{9D8B030D-6E8A-4147-A177-3AD203B41FA5}">
                      <a16:colId xmlns:a16="http://schemas.microsoft.com/office/drawing/2014/main" val="1778908814"/>
                    </a:ext>
                  </a:extLst>
                </a:gridCol>
                <a:gridCol w="466024">
                  <a:extLst>
                    <a:ext uri="{9D8B030D-6E8A-4147-A177-3AD203B41FA5}">
                      <a16:colId xmlns:a16="http://schemas.microsoft.com/office/drawing/2014/main" val="2826898504"/>
                    </a:ext>
                  </a:extLst>
                </a:gridCol>
                <a:gridCol w="928061">
                  <a:extLst>
                    <a:ext uri="{9D8B030D-6E8A-4147-A177-3AD203B41FA5}">
                      <a16:colId xmlns:a16="http://schemas.microsoft.com/office/drawing/2014/main" val="1800769305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1017415743"/>
                    </a:ext>
                  </a:extLst>
                </a:gridCol>
                <a:gridCol w="832167">
                  <a:extLst>
                    <a:ext uri="{9D8B030D-6E8A-4147-A177-3AD203B41FA5}">
                      <a16:colId xmlns:a16="http://schemas.microsoft.com/office/drawing/2014/main" val="1622640053"/>
                    </a:ext>
                  </a:extLst>
                </a:gridCol>
                <a:gridCol w="904687">
                  <a:extLst>
                    <a:ext uri="{9D8B030D-6E8A-4147-A177-3AD203B41FA5}">
                      <a16:colId xmlns:a16="http://schemas.microsoft.com/office/drawing/2014/main" val="4043315859"/>
                    </a:ext>
                  </a:extLst>
                </a:gridCol>
                <a:gridCol w="899987">
                  <a:extLst>
                    <a:ext uri="{9D8B030D-6E8A-4147-A177-3AD203B41FA5}">
                      <a16:colId xmlns:a16="http://schemas.microsoft.com/office/drawing/2014/main" val="1006365096"/>
                    </a:ext>
                  </a:extLst>
                </a:gridCol>
                <a:gridCol w="899987">
                  <a:extLst>
                    <a:ext uri="{9D8B030D-6E8A-4147-A177-3AD203B41FA5}">
                      <a16:colId xmlns:a16="http://schemas.microsoft.com/office/drawing/2014/main" val="760281648"/>
                    </a:ext>
                  </a:extLst>
                </a:gridCol>
                <a:gridCol w="930148">
                  <a:extLst>
                    <a:ext uri="{9D8B030D-6E8A-4147-A177-3AD203B41FA5}">
                      <a16:colId xmlns:a16="http://schemas.microsoft.com/office/drawing/2014/main" val="3636144481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280215671"/>
                    </a:ext>
                  </a:extLst>
                </a:gridCol>
                <a:gridCol w="799106">
                  <a:extLst>
                    <a:ext uri="{9D8B030D-6E8A-4147-A177-3AD203B41FA5}">
                      <a16:colId xmlns:a16="http://schemas.microsoft.com/office/drawing/2014/main" val="3629784029"/>
                    </a:ext>
                  </a:extLst>
                </a:gridCol>
              </a:tblGrid>
              <a:tr h="343892">
                <a:tc row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 No 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131" marR="5131" marT="51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Description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131" marR="5131" marT="51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Unit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131" marR="5131" marT="51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FF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Crushing Season 2025-26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FF"/>
                        </a:highlight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131" marR="5131" marT="51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131" marR="5131" marT="51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131" marR="5131" marT="51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FF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Crushing Season 2024-25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FF"/>
                        </a:highlight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131" marR="5131" marT="51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131" marR="5131" marT="51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131" marR="5131" marT="51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FF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Crushing Season 2023-24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FF"/>
                        </a:highlight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131" marR="5131" marT="51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131" marR="5131" marT="51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131" marR="5131" marT="51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69033"/>
                  </a:ext>
                </a:extLst>
              </a:tr>
              <a:tr h="34389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November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December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January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November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December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January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November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December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January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862161"/>
                  </a:ext>
                </a:extLst>
              </a:tr>
              <a:tr h="343892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131" marR="5131" marT="51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IN" sz="1400" b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Total Cane Crushed 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131" marR="5131" marT="51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N" sz="1400" b="0" u="none" strike="noStrike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Qtls</a:t>
                      </a:r>
                      <a:r>
                        <a:rPr lang="en-IN" sz="1400" b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131" marR="5131" marT="51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3055700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3247100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defTabSz="914400" rtl="0" eaLnBrk="1" fontAlgn="ctr" latinLnBrk="0" hangingPunct="1">
                        <a:buNone/>
                      </a:pPr>
                      <a:r>
                        <a:rPr lang="en-IN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1749000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2777600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3062400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3097600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862300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2724600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b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2902400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881765"/>
                  </a:ext>
                </a:extLst>
              </a:tr>
              <a:tr h="343892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131" marR="5131" marT="51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IN" sz="1400" b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Gross Season Days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131" marR="5131" marT="51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Nos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131" marR="5131" marT="51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defTabSz="914400" rtl="0" eaLnBrk="1" fontAlgn="ctr" latinLnBrk="0" hangingPunct="1">
                        <a:buNone/>
                      </a:pPr>
                      <a:r>
                        <a:rPr lang="en-IN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419983"/>
                  </a:ext>
                </a:extLst>
              </a:tr>
              <a:tr h="343892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131" marR="5131" marT="51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IN" sz="1400" b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Crushing rate Including Stoppage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131" marR="5131" marT="51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Qtls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131" marR="5131" marT="51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101857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104745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defTabSz="914400" rtl="0" eaLnBrk="1" fontAlgn="ctr" latinLnBrk="0" hangingPunct="1">
                        <a:buNone/>
                      </a:pPr>
                      <a:r>
                        <a:rPr lang="en-IN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102882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92587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98787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rtl="0" fontAlgn="ctr">
                        <a:buNone/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99923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rtl="0" fontAlgn="ctr">
                        <a:buNone/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57487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rtl="0" fontAlgn="ctr">
                        <a:buNone/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87890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rtl="0" fontAlgn="ctr">
                        <a:buNone/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93626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808632"/>
                  </a:ext>
                </a:extLst>
              </a:tr>
              <a:tr h="343892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131" marR="5131" marT="51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IN" sz="1400" b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Crushing rate Excluding stoppage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131" marR="5131" marT="51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Qtls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131" marR="5131" marT="51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103620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106419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defTabSz="914400" rtl="0" eaLnBrk="1" fontAlgn="ctr" latinLnBrk="0" hangingPunct="1">
                        <a:buNone/>
                      </a:pPr>
                      <a:r>
                        <a:rPr lang="en-IN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105800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93869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100877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ctr">
                        <a:buNone/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103476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ctr">
                        <a:buNone/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63146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ctr">
                        <a:buNone/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97583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ctr">
                        <a:buNone/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96082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835512"/>
                  </a:ext>
                </a:extLst>
              </a:tr>
              <a:tr h="343892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131" marR="5131" marT="51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IN" sz="1400" b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Total Hrs Available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131" marR="5131" marT="51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Hrs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131" marR="5131" marT="51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720:00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744:00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defTabSz="914400" rtl="0" eaLnBrk="1" fontAlgn="ctr" latinLnBrk="0" hangingPunct="1">
                        <a:buNone/>
                      </a:pPr>
                      <a:r>
                        <a:rPr lang="en-IN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408:00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720:00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744:00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744:00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360:00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744:00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744:00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418210"/>
                  </a:ext>
                </a:extLst>
              </a:tr>
              <a:tr h="343892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131" marR="5131" marT="51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IN" sz="1400" b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Days Worked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131" marR="5131" marT="51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Nos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131" marR="5131" marT="51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29.49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30.51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defTabSz="914400" rtl="0" eaLnBrk="1" fontAlgn="ctr" latinLnBrk="0" hangingPunct="1">
                        <a:buNone/>
                      </a:pPr>
                      <a:r>
                        <a:rPr lang="en-IN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16.53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29.59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30.36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rtl="0" fontAlgn="ctr">
                        <a:buNone/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29.94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13.66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27.92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rtl="0" fontAlgn="ctr">
                        <a:buNone/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30.21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066227"/>
                  </a:ext>
                </a:extLst>
              </a:tr>
              <a:tr h="343892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131" marR="5131" marT="51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IN" sz="1400" b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Hrs Worked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131" marR="5131" marT="51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Hrs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131" marR="5131" marT="51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707:45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732:18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defTabSz="914400" rtl="0" eaLnBrk="1" fontAlgn="ctr" latinLnBrk="0" hangingPunct="1">
                        <a:buNone/>
                      </a:pPr>
                      <a:r>
                        <a:rPr lang="en-IN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396:45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710:10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728:35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718:27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327:44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670:06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724:59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422202"/>
                  </a:ext>
                </a:extLst>
              </a:tr>
              <a:tr h="343892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131" marR="5131" marT="51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IN" sz="1400" b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Capacity Utilization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131" marR="5131" marT="51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%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131" marR="5131" marT="51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98.30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98.43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defTabSz="914400" rtl="0" eaLnBrk="1" fontAlgn="ctr" latinLnBrk="0" hangingPunct="1">
                        <a:buNone/>
                      </a:pPr>
                      <a:r>
                        <a:rPr lang="en-IN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97.24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98.63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97.93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96.57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ctr">
                        <a:buNone/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91.04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90.07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ctr">
                        <a:buNone/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97.44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549276"/>
                  </a:ext>
                </a:extLst>
              </a:tr>
              <a:tr h="343892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131" marR="5131" marT="51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IN" sz="1400" b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Total Stoppage Hours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131" marR="5131" marT="51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Hrs.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131" marR="5131" marT="51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12:15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11:42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defTabSz="914400" rtl="0" eaLnBrk="1" fontAlgn="ctr" latinLnBrk="0" hangingPunct="1">
                        <a:buNone/>
                      </a:pPr>
                      <a:r>
                        <a:rPr lang="en-IN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11:15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rtl="0" fontAlgn="ctr">
                        <a:buNone/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9:50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15:25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25:33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32:16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73:54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19:01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889079"/>
                  </a:ext>
                </a:extLst>
              </a:tr>
              <a:tr h="343892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131" marR="5131" marT="51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US" sz="1400" b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Above 100000 </a:t>
                      </a:r>
                      <a:r>
                        <a:rPr lang="en-US" sz="1400" b="0" u="none" strike="noStrike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Qtls</a:t>
                      </a:r>
                      <a:r>
                        <a:rPr lang="en-US" sz="1400" b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Cane Crushing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131" marR="5131" marT="51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Days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131" marR="5131" marT="51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rtl="0" fontAlgn="ctr">
                        <a:buNone/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defTabSz="914400" rtl="0" eaLnBrk="1" fontAlgn="ctr" latinLnBrk="0" hangingPunct="1">
                        <a:buNone/>
                      </a:pPr>
                      <a:r>
                        <a:rPr lang="en-IN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b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ctr">
                        <a:buNone/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b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05755"/>
                  </a:ext>
                </a:extLst>
              </a:tr>
              <a:tr h="343892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131" marR="5131" marT="51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US" sz="1400" b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Highest Cane Crushing in Days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131" marR="5131" marT="51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Qtls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131" marR="5131" marT="51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rtl="0" fontAlgn="ctr">
                        <a:buNone/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108500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110000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defTabSz="914400" rtl="0" eaLnBrk="1" fontAlgn="ctr" latinLnBrk="0" hangingPunct="1">
                        <a:buNone/>
                      </a:pPr>
                      <a:r>
                        <a:rPr lang="en-IN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108000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102000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ctr">
                        <a:buNone/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104000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b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109000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90200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101000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b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102500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670531"/>
                  </a:ext>
                </a:extLst>
              </a:tr>
              <a:tr h="343892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131" marR="5131" marT="51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IN" sz="1400" b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Pol % Bagasse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131" marR="5131" marT="51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%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131" marR="5131" marT="51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defTabSz="914400" rtl="0" eaLnBrk="1" fontAlgn="ctr" latinLnBrk="0" hangingPunct="1">
                        <a:buNone/>
                      </a:pPr>
                      <a:r>
                        <a:rPr lang="en-IN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1.72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b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1.86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1.91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b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1.93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628253"/>
                  </a:ext>
                </a:extLst>
              </a:tr>
              <a:tr h="343892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131" marR="5131" marT="51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IN" sz="1400" b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Moisture % Bagasse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131" marR="5131" marT="51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%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131" marR="5131" marT="51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rtl="0" fontAlgn="ctr">
                        <a:buNone/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50.18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50.05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defTabSz="914400" rtl="0" eaLnBrk="1" fontAlgn="ctr" latinLnBrk="0" hangingPunct="1">
                        <a:buNone/>
                      </a:pPr>
                      <a:r>
                        <a:rPr lang="en-IN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50.12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ctr">
                        <a:buNone/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50.34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49.73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b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49.50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51.39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50.38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b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49.89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180002"/>
                  </a:ext>
                </a:extLst>
              </a:tr>
              <a:tr h="343892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131" marR="5131" marT="51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rtl="0" fontAlgn="ctr">
                        <a:buNone/>
                      </a:pPr>
                      <a:r>
                        <a:rPr lang="en-US" sz="1400" b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Power Consumption ( KW/T Cane)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131" marR="5131" marT="51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%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131" marR="5131" marT="51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32.21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32.05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defTabSz="914400" rtl="0" eaLnBrk="1" fontAlgn="ctr" latinLnBrk="0" hangingPunct="1">
                        <a:buNone/>
                      </a:pPr>
                      <a:r>
                        <a:rPr lang="en-IN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31.19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33.07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ctr">
                        <a:buNone/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32.71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b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31.73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37.00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31.55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b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32.67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990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2566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36621-6BBA-93FE-8516-ECDDBA492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4F8D36-979C-1656-A6C8-B6DDD3AAA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9E9FDF8-23DA-03F1-A2E2-E7660FD1D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43934"/>
            <a:ext cx="8305800" cy="870468"/>
          </a:xfrm>
        </p:spPr>
        <p:txBody>
          <a:bodyPr>
            <a:normAutofit/>
          </a:bodyPr>
          <a:lstStyle/>
          <a:p>
            <a:r>
              <a:rPr lang="en-US" sz="2000" dirty="0"/>
              <a:t>Sugar Power Consumption Breakup ( MWH)</a:t>
            </a:r>
            <a:br>
              <a:rPr lang="en-US" sz="2000" dirty="0"/>
            </a:br>
            <a:r>
              <a:rPr lang="en-US" sz="2000" dirty="0"/>
              <a:t>11.01.2026 to 17.01.2026</a:t>
            </a:r>
            <a:endParaRPr lang="en-IN" sz="2000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0E74A5E-DD70-8AC4-C698-867D549775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38FE378-13EC-B249-612B-7B79355499FE}"/>
              </a:ext>
            </a:extLst>
          </p:cNvPr>
          <p:cNvGraphicFramePr>
            <a:graphicFrameLocks noGrp="1"/>
          </p:cNvGraphicFramePr>
          <p:nvPr/>
        </p:nvGraphicFramePr>
        <p:xfrm>
          <a:off x="533400" y="914402"/>
          <a:ext cx="11324824" cy="54863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1554">
                  <a:extLst>
                    <a:ext uri="{9D8B030D-6E8A-4147-A177-3AD203B41FA5}">
                      <a16:colId xmlns:a16="http://schemas.microsoft.com/office/drawing/2014/main" val="2625668473"/>
                    </a:ext>
                  </a:extLst>
                </a:gridCol>
                <a:gridCol w="793946">
                  <a:extLst>
                    <a:ext uri="{9D8B030D-6E8A-4147-A177-3AD203B41FA5}">
                      <a16:colId xmlns:a16="http://schemas.microsoft.com/office/drawing/2014/main" val="1350379496"/>
                    </a:ext>
                  </a:extLst>
                </a:gridCol>
                <a:gridCol w="1101802">
                  <a:extLst>
                    <a:ext uri="{9D8B030D-6E8A-4147-A177-3AD203B41FA5}">
                      <a16:colId xmlns:a16="http://schemas.microsoft.com/office/drawing/2014/main" val="2464616036"/>
                    </a:ext>
                  </a:extLst>
                </a:gridCol>
                <a:gridCol w="972178">
                  <a:extLst>
                    <a:ext uri="{9D8B030D-6E8A-4147-A177-3AD203B41FA5}">
                      <a16:colId xmlns:a16="http://schemas.microsoft.com/office/drawing/2014/main" val="2392211376"/>
                    </a:ext>
                  </a:extLst>
                </a:gridCol>
                <a:gridCol w="810148">
                  <a:extLst>
                    <a:ext uri="{9D8B030D-6E8A-4147-A177-3AD203B41FA5}">
                      <a16:colId xmlns:a16="http://schemas.microsoft.com/office/drawing/2014/main" val="703841529"/>
                    </a:ext>
                  </a:extLst>
                </a:gridCol>
                <a:gridCol w="810148">
                  <a:extLst>
                    <a:ext uri="{9D8B030D-6E8A-4147-A177-3AD203B41FA5}">
                      <a16:colId xmlns:a16="http://schemas.microsoft.com/office/drawing/2014/main" val="2539130495"/>
                    </a:ext>
                  </a:extLst>
                </a:gridCol>
                <a:gridCol w="810148">
                  <a:extLst>
                    <a:ext uri="{9D8B030D-6E8A-4147-A177-3AD203B41FA5}">
                      <a16:colId xmlns:a16="http://schemas.microsoft.com/office/drawing/2014/main" val="3114341357"/>
                    </a:ext>
                  </a:extLst>
                </a:gridCol>
                <a:gridCol w="810148">
                  <a:extLst>
                    <a:ext uri="{9D8B030D-6E8A-4147-A177-3AD203B41FA5}">
                      <a16:colId xmlns:a16="http://schemas.microsoft.com/office/drawing/2014/main" val="1675522709"/>
                    </a:ext>
                  </a:extLst>
                </a:gridCol>
                <a:gridCol w="810148">
                  <a:extLst>
                    <a:ext uri="{9D8B030D-6E8A-4147-A177-3AD203B41FA5}">
                      <a16:colId xmlns:a16="http://schemas.microsoft.com/office/drawing/2014/main" val="1265079329"/>
                    </a:ext>
                  </a:extLst>
                </a:gridCol>
                <a:gridCol w="810148">
                  <a:extLst>
                    <a:ext uri="{9D8B030D-6E8A-4147-A177-3AD203B41FA5}">
                      <a16:colId xmlns:a16="http://schemas.microsoft.com/office/drawing/2014/main" val="1951491346"/>
                    </a:ext>
                  </a:extLst>
                </a:gridCol>
                <a:gridCol w="810148">
                  <a:extLst>
                    <a:ext uri="{9D8B030D-6E8A-4147-A177-3AD203B41FA5}">
                      <a16:colId xmlns:a16="http://schemas.microsoft.com/office/drawing/2014/main" val="3170665737"/>
                    </a:ext>
                  </a:extLst>
                </a:gridCol>
                <a:gridCol w="802046">
                  <a:extLst>
                    <a:ext uri="{9D8B030D-6E8A-4147-A177-3AD203B41FA5}">
                      <a16:colId xmlns:a16="http://schemas.microsoft.com/office/drawing/2014/main" val="479169072"/>
                    </a:ext>
                  </a:extLst>
                </a:gridCol>
                <a:gridCol w="619764">
                  <a:extLst>
                    <a:ext uri="{9D8B030D-6E8A-4147-A177-3AD203B41FA5}">
                      <a16:colId xmlns:a16="http://schemas.microsoft.com/office/drawing/2014/main" val="1604788377"/>
                    </a:ext>
                  </a:extLst>
                </a:gridCol>
                <a:gridCol w="862498">
                  <a:extLst>
                    <a:ext uri="{9D8B030D-6E8A-4147-A177-3AD203B41FA5}">
                      <a16:colId xmlns:a16="http://schemas.microsoft.com/office/drawing/2014/main" val="3980550042"/>
                    </a:ext>
                  </a:extLst>
                </a:gridCol>
              </a:tblGrid>
              <a:tr h="618980">
                <a:tc gridSpan="14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20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Sugar Power Consumption Breakup ( MWH)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436337"/>
                  </a:ext>
                </a:extLst>
              </a:tr>
              <a:tr h="986902">
                <a:tc row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6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 No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6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Date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6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Cane Crushed (QTLS)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6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SHREDDER-1&amp;2 (MW/Hrs.)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Zero &amp; 4th Mill   (MW/Hrs.)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6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DS House  (MW/Hrs.)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Raw &amp; Ref. House   (MW/Hrs.)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6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Total Power  Consumption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706980"/>
                  </a:ext>
                </a:extLst>
              </a:tr>
              <a:tr h="71420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IN" sz="16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24-25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25-26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IN" sz="16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24-25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IN" sz="16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25-26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IN" sz="16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24-25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IN" sz="16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25-26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IN" sz="16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24-25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IN" sz="16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25-26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IN" sz="16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24-25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IN" sz="16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25-26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IN" sz="16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24-25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IN" sz="16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25-26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066633"/>
                  </a:ext>
                </a:extLst>
              </a:tr>
              <a:tr h="45233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77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11-Jan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106000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Segoe UI" panose="020B0502040204020203" pitchFamily="34" charset="0"/>
                        </a:rPr>
                        <a:t>108000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3.59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3.45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0.89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0.87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1.92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2.24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1.94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2.24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10.66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10.99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99494"/>
                  </a:ext>
                </a:extLst>
              </a:tr>
              <a:tr h="45233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78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12-Jan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100000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Segoe UI" panose="020B0502040204020203" pitchFamily="34" charset="0"/>
                        </a:rPr>
                        <a:t>106000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3.33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3.44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0.81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0.85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2.26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2.20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2.30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2.17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11.01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10.91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122599"/>
                  </a:ext>
                </a:extLst>
              </a:tr>
              <a:tr h="45233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79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13-Jan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102500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Segoe UI" panose="020B0502040204020203" pitchFamily="34" charset="0"/>
                        </a:rPr>
                        <a:t>100000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3.41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3.27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0.84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0.80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1.98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2.19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2.12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2.19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10.65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10.59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95716"/>
                  </a:ext>
                </a:extLst>
              </a:tr>
              <a:tr h="45233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14-Jan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104000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Segoe UI" panose="020B0502040204020203" pitchFamily="34" charset="0"/>
                        </a:rPr>
                        <a:t>108000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3.61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3.57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0.86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0.86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1.99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2.20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1.96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2.24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10.83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11.07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254943"/>
                  </a:ext>
                </a:extLst>
              </a:tr>
              <a:tr h="45233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81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15-Jan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97400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Segoe UI" panose="020B0502040204020203" pitchFamily="34" charset="0"/>
                        </a:rPr>
                        <a:t>107000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3.51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3.67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0.78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0.88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1.98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2.15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1.99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2.22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10.58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11.21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634164"/>
                  </a:ext>
                </a:extLst>
              </a:tr>
              <a:tr h="45233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82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16-Jan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81500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Segoe UI" panose="020B0502040204020203" pitchFamily="34" charset="0"/>
                        </a:rPr>
                        <a:t>102000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3.22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3.50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0.63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0.79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1.79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2.11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1.81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2.17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9.77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10.87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587599"/>
                  </a:ext>
                </a:extLst>
              </a:tr>
              <a:tr h="45233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83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17-Jan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106000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Segoe UI" panose="020B0502040204020203" pitchFamily="34" charset="0"/>
                        </a:rPr>
                        <a:t>103500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3.71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3.65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0.84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0.80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2.07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2.20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2.00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2.24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10.83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11.10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961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2896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4CDBC-170A-6D44-F17A-94D74EB61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8AB80C-19BD-250B-BDC9-10495B44A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76B49FA-22BB-44F5-8EFA-E5C56FA3907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7A173721-559C-39C7-3B43-E845904352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799" y="43934"/>
            <a:ext cx="7848600" cy="7157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2500" b="1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IN" dirty="0"/>
              <a:t>Milling Data (11.01.2026 to 17.01.2026)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50BBBD7-FCED-B8FA-39DE-1A684376B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971B68D-8D9E-3C56-33B8-2669D9580D51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914401"/>
          <a:ext cx="11673526" cy="55784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6110">
                  <a:extLst>
                    <a:ext uri="{9D8B030D-6E8A-4147-A177-3AD203B41FA5}">
                      <a16:colId xmlns:a16="http://schemas.microsoft.com/office/drawing/2014/main" val="2549682076"/>
                    </a:ext>
                  </a:extLst>
                </a:gridCol>
                <a:gridCol w="893262">
                  <a:extLst>
                    <a:ext uri="{9D8B030D-6E8A-4147-A177-3AD203B41FA5}">
                      <a16:colId xmlns:a16="http://schemas.microsoft.com/office/drawing/2014/main" val="3214623231"/>
                    </a:ext>
                  </a:extLst>
                </a:gridCol>
                <a:gridCol w="772280">
                  <a:extLst>
                    <a:ext uri="{9D8B030D-6E8A-4147-A177-3AD203B41FA5}">
                      <a16:colId xmlns:a16="http://schemas.microsoft.com/office/drawing/2014/main" val="1108654979"/>
                    </a:ext>
                  </a:extLst>
                </a:gridCol>
                <a:gridCol w="730281">
                  <a:extLst>
                    <a:ext uri="{9D8B030D-6E8A-4147-A177-3AD203B41FA5}">
                      <a16:colId xmlns:a16="http://schemas.microsoft.com/office/drawing/2014/main" val="2886036351"/>
                    </a:ext>
                  </a:extLst>
                </a:gridCol>
                <a:gridCol w="644089">
                  <a:extLst>
                    <a:ext uri="{9D8B030D-6E8A-4147-A177-3AD203B41FA5}">
                      <a16:colId xmlns:a16="http://schemas.microsoft.com/office/drawing/2014/main" val="3127131328"/>
                    </a:ext>
                  </a:extLst>
                </a:gridCol>
                <a:gridCol w="601776">
                  <a:extLst>
                    <a:ext uri="{9D8B030D-6E8A-4147-A177-3AD203B41FA5}">
                      <a16:colId xmlns:a16="http://schemas.microsoft.com/office/drawing/2014/main" val="3216222842"/>
                    </a:ext>
                  </a:extLst>
                </a:gridCol>
                <a:gridCol w="601463">
                  <a:extLst>
                    <a:ext uri="{9D8B030D-6E8A-4147-A177-3AD203B41FA5}">
                      <a16:colId xmlns:a16="http://schemas.microsoft.com/office/drawing/2014/main" val="1845360195"/>
                    </a:ext>
                  </a:extLst>
                </a:gridCol>
                <a:gridCol w="584232">
                  <a:extLst>
                    <a:ext uri="{9D8B030D-6E8A-4147-A177-3AD203B41FA5}">
                      <a16:colId xmlns:a16="http://schemas.microsoft.com/office/drawing/2014/main" val="3148407159"/>
                    </a:ext>
                  </a:extLst>
                </a:gridCol>
                <a:gridCol w="642522">
                  <a:extLst>
                    <a:ext uri="{9D8B030D-6E8A-4147-A177-3AD203B41FA5}">
                      <a16:colId xmlns:a16="http://schemas.microsoft.com/office/drawing/2014/main" val="2410570435"/>
                    </a:ext>
                  </a:extLst>
                </a:gridCol>
                <a:gridCol w="526554">
                  <a:extLst>
                    <a:ext uri="{9D8B030D-6E8A-4147-A177-3AD203B41FA5}">
                      <a16:colId xmlns:a16="http://schemas.microsoft.com/office/drawing/2014/main" val="770965537"/>
                    </a:ext>
                  </a:extLst>
                </a:gridCol>
                <a:gridCol w="451332">
                  <a:extLst>
                    <a:ext uri="{9D8B030D-6E8A-4147-A177-3AD203B41FA5}">
                      <a16:colId xmlns:a16="http://schemas.microsoft.com/office/drawing/2014/main" val="2500078490"/>
                    </a:ext>
                  </a:extLst>
                </a:gridCol>
                <a:gridCol w="526554">
                  <a:extLst>
                    <a:ext uri="{9D8B030D-6E8A-4147-A177-3AD203B41FA5}">
                      <a16:colId xmlns:a16="http://schemas.microsoft.com/office/drawing/2014/main" val="2443339203"/>
                    </a:ext>
                  </a:extLst>
                </a:gridCol>
                <a:gridCol w="526554">
                  <a:extLst>
                    <a:ext uri="{9D8B030D-6E8A-4147-A177-3AD203B41FA5}">
                      <a16:colId xmlns:a16="http://schemas.microsoft.com/office/drawing/2014/main" val="2518733467"/>
                    </a:ext>
                  </a:extLst>
                </a:gridCol>
                <a:gridCol w="526554">
                  <a:extLst>
                    <a:ext uri="{9D8B030D-6E8A-4147-A177-3AD203B41FA5}">
                      <a16:colId xmlns:a16="http://schemas.microsoft.com/office/drawing/2014/main" val="93178978"/>
                    </a:ext>
                  </a:extLst>
                </a:gridCol>
                <a:gridCol w="601776">
                  <a:extLst>
                    <a:ext uri="{9D8B030D-6E8A-4147-A177-3AD203B41FA5}">
                      <a16:colId xmlns:a16="http://schemas.microsoft.com/office/drawing/2014/main" val="3024256811"/>
                    </a:ext>
                  </a:extLst>
                </a:gridCol>
                <a:gridCol w="564165">
                  <a:extLst>
                    <a:ext uri="{9D8B030D-6E8A-4147-A177-3AD203B41FA5}">
                      <a16:colId xmlns:a16="http://schemas.microsoft.com/office/drawing/2014/main" val="1905324898"/>
                    </a:ext>
                  </a:extLst>
                </a:gridCol>
                <a:gridCol w="600209">
                  <a:extLst>
                    <a:ext uri="{9D8B030D-6E8A-4147-A177-3AD203B41FA5}">
                      <a16:colId xmlns:a16="http://schemas.microsoft.com/office/drawing/2014/main" val="2458547830"/>
                    </a:ext>
                  </a:extLst>
                </a:gridCol>
                <a:gridCol w="1503813">
                  <a:extLst>
                    <a:ext uri="{9D8B030D-6E8A-4147-A177-3AD203B41FA5}">
                      <a16:colId xmlns:a16="http://schemas.microsoft.com/office/drawing/2014/main" val="2815566806"/>
                    </a:ext>
                  </a:extLst>
                </a:gridCol>
              </a:tblGrid>
              <a:tr h="39115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Crop Day</a:t>
                      </a:r>
                      <a:endParaRPr lang="en-IN" sz="10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Date</a:t>
                      </a:r>
                      <a:endParaRPr lang="en-IN" sz="10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Cane Crush in Qlts</a:t>
                      </a:r>
                      <a:endParaRPr lang="en-IN" sz="1000" b="1" i="0" u="none" strike="noStrike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Av Crush Rate      Excl  Stopp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Imbibition % Fiber</a:t>
                      </a:r>
                      <a:endParaRPr lang="en-IN" sz="1000" b="1" i="0" u="none" strike="noStrike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Maceration % Cane</a:t>
                      </a:r>
                      <a:endParaRPr lang="en-IN" sz="1000" b="1" i="0" u="none" strike="noStrike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Bag Pol</a:t>
                      </a:r>
                      <a:endParaRPr lang="en-IN" sz="1000" b="1" i="0" u="none" strike="noStrike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Bag Moisture</a:t>
                      </a:r>
                      <a:endParaRPr lang="en-IN" sz="1000" b="1" i="0" u="none" strike="noStrike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Power  kw / T Cane</a:t>
                      </a:r>
                      <a:endParaRPr lang="en-IN" sz="1000" b="1" i="0" u="none" strike="noStrike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Stoppage</a:t>
                      </a:r>
                      <a:endParaRPr lang="en-IN" sz="1000" b="1" i="0" u="none" strike="noStrike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IN" sz="1000" b="1" i="0" u="none" strike="noStrike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202399"/>
                  </a:ext>
                </a:extLst>
              </a:tr>
              <a:tr h="39115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0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0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On date</a:t>
                      </a:r>
                      <a:endParaRPr lang="en-IN" sz="10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 date</a:t>
                      </a:r>
                      <a:endParaRPr lang="en-IN" sz="10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On Day</a:t>
                      </a:r>
                      <a:endParaRPr lang="en-IN" sz="10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 date</a:t>
                      </a:r>
                      <a:endParaRPr lang="en-IN" sz="10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On date</a:t>
                      </a:r>
                      <a:endParaRPr lang="en-IN" sz="10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 date</a:t>
                      </a:r>
                      <a:endParaRPr lang="en-IN" sz="10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On date</a:t>
                      </a:r>
                      <a:endParaRPr lang="en-IN" sz="10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 date</a:t>
                      </a:r>
                      <a:endParaRPr lang="en-IN" sz="10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On date</a:t>
                      </a:r>
                      <a:endParaRPr lang="en-IN" sz="10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 date</a:t>
                      </a:r>
                      <a:endParaRPr lang="en-IN" sz="10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On date</a:t>
                      </a:r>
                      <a:endParaRPr lang="en-IN" sz="10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 date</a:t>
                      </a:r>
                      <a:endParaRPr lang="en-IN" sz="10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On date</a:t>
                      </a:r>
                      <a:endParaRPr lang="en-IN" sz="10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 date</a:t>
                      </a:r>
                      <a:endParaRPr lang="en-IN" sz="10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 date</a:t>
                      </a:r>
                      <a:endParaRPr lang="en-IN" sz="10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Reduce Crush </a:t>
                      </a:r>
                      <a:endParaRPr lang="en-IN" sz="10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282665"/>
                  </a:ext>
                </a:extLst>
              </a:tr>
              <a:tr h="23469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IN" sz="1200" b="1" i="0" u="none" strike="noStrike" dirty="0">
                        <a:solidFill>
                          <a:srgbClr val="FFFF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endParaRPr lang="en-IN" sz="1200" b="1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93229</a:t>
                      </a:r>
                      <a:endParaRPr lang="en-IN" sz="1200" b="1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17900000</a:t>
                      </a:r>
                      <a:endParaRPr lang="en-IN" sz="1200" b="1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IN" sz="1200" b="1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IN" sz="1200" b="1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290-295</a:t>
                      </a:r>
                      <a:endParaRPr lang="en-IN" sz="1200" b="1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40% Max</a:t>
                      </a:r>
                      <a:endParaRPr lang="en-IN" sz="1200" b="1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1.65-1.70</a:t>
                      </a:r>
                      <a:endParaRPr lang="en-IN" sz="1200" b="1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49.00-49.5</a:t>
                      </a:r>
                      <a:endParaRPr lang="en-IN" sz="1200" b="1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31.50-32.00</a:t>
                      </a:r>
                      <a:endParaRPr lang="en-IN" sz="1200" b="1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72</a:t>
                      </a:r>
                      <a:endParaRPr lang="en-IN" sz="1200" b="1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IN" sz="1200" b="1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469306"/>
                  </a:ext>
                </a:extLst>
              </a:tr>
              <a:tr h="473318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78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11/01/2026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Segoe UI" panose="020B0502040204020203" pitchFamily="34" charset="0"/>
                        </a:rPr>
                        <a:t>108000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7850700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108150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102586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290.87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279.41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39.69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37.06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1.73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1.75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50.02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50.13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29.99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31.95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0:02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</a:rPr>
                        <a:t>0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673120"/>
                  </a:ext>
                </a:extLst>
              </a:tr>
              <a:tr h="753003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79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12/01/2026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Segoe UI" panose="020B0502040204020203" pitchFamily="34" charset="0"/>
                        </a:rPr>
                        <a:t>106000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7956700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106000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102629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288.88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279.55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39.47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37.09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1.73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1.75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50.03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50.13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30.34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31.93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</a:rPr>
                        <a:t>D.S. Side Juice flow reduced due to Quad Body level high 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233925"/>
                  </a:ext>
                </a:extLst>
              </a:tr>
              <a:tr h="427759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13/01/2026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Segoe UI" panose="020B0502040204020203" pitchFamily="34" charset="0"/>
                        </a:rPr>
                        <a:t>100000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8056700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108027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102693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288.61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279.61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38.83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37.12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1.72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1.75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50.22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50.13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31.29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31.92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1:47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</a:rPr>
                        <a:t>0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948358"/>
                  </a:ext>
                </a:extLst>
              </a:tr>
              <a:tr h="460134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81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14/01/2026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Segoe UI" panose="020B0502040204020203" pitchFamily="34" charset="0"/>
                        </a:rPr>
                        <a:t>108000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8164700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108000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102760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288.51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279.75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39.62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37.15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1.71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1.74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49.92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50.13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30.03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31.90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</a:rPr>
                        <a:t>0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137932"/>
                  </a:ext>
                </a:extLst>
              </a:tr>
              <a:tr h="564752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82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15/01/2026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Segoe UI" panose="020B0502040204020203" pitchFamily="34" charset="0"/>
                        </a:rPr>
                        <a:t>107000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8271700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107000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102813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291.12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279.92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40.03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37.19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1.72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1.74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50.15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50.13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30.68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31.88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</a:rPr>
                        <a:t>D.S. Side Juice flow reduced due to Less availability of Cane 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798105"/>
                  </a:ext>
                </a:extLst>
              </a:tr>
              <a:tr h="941254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83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16/01/2026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Segoe UI" panose="020B0502040204020203" pitchFamily="34" charset="0"/>
                        </a:rPr>
                        <a:t>102000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8373700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102000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102803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290.41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280.01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39.96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37.22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1.72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1.74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49.95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50.13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31.35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31.87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</a:rPr>
                        <a:t>Both side Juice flow reduced due to Less availability of Cane DS 225/Ref 235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945594"/>
                  </a:ext>
                </a:extLst>
              </a:tr>
              <a:tr h="941254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84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17/01/2026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Segoe UI" panose="020B0502040204020203" pitchFamily="34" charset="0"/>
                        </a:rPr>
                        <a:t>103500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8477200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103500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102811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290.13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280.16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40.12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37.25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1.70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1.74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50.07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50.13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31.35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31.87</a:t>
                      </a: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857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</a:rPr>
                        <a:t>Both side Juice flow reduced due to Less availability of Cane DS 225/Ref 235</a:t>
                      </a:r>
                    </a:p>
                  </a:txBody>
                  <a:tcPr marL="8572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339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0826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3B281-BF87-3707-243B-3A5ED858B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A7CCB1-ABAD-67FE-D8EA-217904E1F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76B49FA-22BB-44F5-8EFA-E5C56FA3907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697F84D9-142E-516B-FCF4-6AB70E8FA4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8733" y="348071"/>
            <a:ext cx="8964954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2500" b="1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IN" dirty="0"/>
              <a:t>Vibration &amp; Motor Power Data for Shredder Rotor (11.01.2026 to 17.01.2026)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0340DC9-2144-C570-03CB-FDC662AAB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3BDDED-45A7-7448-37A6-CF2446E41DF5}"/>
              </a:ext>
            </a:extLst>
          </p:cNvPr>
          <p:cNvGraphicFramePr>
            <a:graphicFrameLocks noGrp="1"/>
          </p:cNvGraphicFramePr>
          <p:nvPr/>
        </p:nvGraphicFramePr>
        <p:xfrm>
          <a:off x="555766" y="914402"/>
          <a:ext cx="11302457" cy="54102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240">
                  <a:extLst>
                    <a:ext uri="{9D8B030D-6E8A-4147-A177-3AD203B41FA5}">
                      <a16:colId xmlns:a16="http://schemas.microsoft.com/office/drawing/2014/main" val="3193904478"/>
                    </a:ext>
                  </a:extLst>
                </a:gridCol>
                <a:gridCol w="1090613">
                  <a:extLst>
                    <a:ext uri="{9D8B030D-6E8A-4147-A177-3AD203B41FA5}">
                      <a16:colId xmlns:a16="http://schemas.microsoft.com/office/drawing/2014/main" val="2222446581"/>
                    </a:ext>
                  </a:extLst>
                </a:gridCol>
                <a:gridCol w="971032">
                  <a:extLst>
                    <a:ext uri="{9D8B030D-6E8A-4147-A177-3AD203B41FA5}">
                      <a16:colId xmlns:a16="http://schemas.microsoft.com/office/drawing/2014/main" val="677514976"/>
                    </a:ext>
                  </a:extLst>
                </a:gridCol>
                <a:gridCol w="931863">
                  <a:extLst>
                    <a:ext uri="{9D8B030D-6E8A-4147-A177-3AD203B41FA5}">
                      <a16:colId xmlns:a16="http://schemas.microsoft.com/office/drawing/2014/main" val="282938854"/>
                    </a:ext>
                  </a:extLst>
                </a:gridCol>
                <a:gridCol w="847156">
                  <a:extLst>
                    <a:ext uri="{9D8B030D-6E8A-4147-A177-3AD203B41FA5}">
                      <a16:colId xmlns:a16="http://schemas.microsoft.com/office/drawing/2014/main" val="298029027"/>
                    </a:ext>
                  </a:extLst>
                </a:gridCol>
                <a:gridCol w="709509">
                  <a:extLst>
                    <a:ext uri="{9D8B030D-6E8A-4147-A177-3AD203B41FA5}">
                      <a16:colId xmlns:a16="http://schemas.microsoft.com/office/drawing/2014/main" val="2167528087"/>
                    </a:ext>
                  </a:extLst>
                </a:gridCol>
                <a:gridCol w="777747">
                  <a:extLst>
                    <a:ext uri="{9D8B030D-6E8A-4147-A177-3AD203B41FA5}">
                      <a16:colId xmlns:a16="http://schemas.microsoft.com/office/drawing/2014/main" val="1025024436"/>
                    </a:ext>
                  </a:extLst>
                </a:gridCol>
                <a:gridCol w="777747">
                  <a:extLst>
                    <a:ext uri="{9D8B030D-6E8A-4147-A177-3AD203B41FA5}">
                      <a16:colId xmlns:a16="http://schemas.microsoft.com/office/drawing/2014/main" val="2452950759"/>
                    </a:ext>
                  </a:extLst>
                </a:gridCol>
                <a:gridCol w="777747">
                  <a:extLst>
                    <a:ext uri="{9D8B030D-6E8A-4147-A177-3AD203B41FA5}">
                      <a16:colId xmlns:a16="http://schemas.microsoft.com/office/drawing/2014/main" val="3441474830"/>
                    </a:ext>
                  </a:extLst>
                </a:gridCol>
                <a:gridCol w="995517">
                  <a:extLst>
                    <a:ext uri="{9D8B030D-6E8A-4147-A177-3AD203B41FA5}">
                      <a16:colId xmlns:a16="http://schemas.microsoft.com/office/drawing/2014/main" val="3369104432"/>
                    </a:ext>
                  </a:extLst>
                </a:gridCol>
                <a:gridCol w="650395">
                  <a:extLst>
                    <a:ext uri="{9D8B030D-6E8A-4147-A177-3AD203B41FA5}">
                      <a16:colId xmlns:a16="http://schemas.microsoft.com/office/drawing/2014/main" val="745400566"/>
                    </a:ext>
                  </a:extLst>
                </a:gridCol>
                <a:gridCol w="616114">
                  <a:extLst>
                    <a:ext uri="{9D8B030D-6E8A-4147-A177-3AD203B41FA5}">
                      <a16:colId xmlns:a16="http://schemas.microsoft.com/office/drawing/2014/main" val="866674412"/>
                    </a:ext>
                  </a:extLst>
                </a:gridCol>
                <a:gridCol w="770142">
                  <a:extLst>
                    <a:ext uri="{9D8B030D-6E8A-4147-A177-3AD203B41FA5}">
                      <a16:colId xmlns:a16="http://schemas.microsoft.com/office/drawing/2014/main" val="3509897008"/>
                    </a:ext>
                  </a:extLst>
                </a:gridCol>
                <a:gridCol w="888635">
                  <a:extLst>
                    <a:ext uri="{9D8B030D-6E8A-4147-A177-3AD203B41FA5}">
                      <a16:colId xmlns:a16="http://schemas.microsoft.com/office/drawing/2014/main" val="2184400940"/>
                    </a:ext>
                  </a:extLst>
                </a:gridCol>
              </a:tblGrid>
              <a:tr h="4530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Crop Day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Date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Crush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Shredder   Vibration &amp; Bearing Temp ( LHS ) 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Shredder   Vibration &amp; Bearing Temp   (RHS)-2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905729"/>
                  </a:ext>
                </a:extLst>
              </a:tr>
              <a:tr h="64221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On date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To date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Motor LHS     Power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Brg Temp   (Avg)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V            (Avg)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H           (Avg)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A            (Avg)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Motor RHS Power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Brg Temp  (Avg)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V            (Avg)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H           (Avg)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A            (Avg)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814517"/>
                  </a:ext>
                </a:extLst>
              </a:tr>
              <a:tr h="61642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11/01/2026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108000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7850700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93.00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59.25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1.83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94.80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55.20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1.34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1.08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2.60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7658152"/>
                  </a:ext>
                </a:extLst>
              </a:tr>
              <a:tr h="61642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12/01/2026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106000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7956700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91.90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58.52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3.36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93.58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53.58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1.01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3.04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5151488"/>
                  </a:ext>
                </a:extLst>
              </a:tr>
              <a:tr h="61642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13/01/2026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100000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8056700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89.50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59.11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1.82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3.95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90.96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54.68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69869"/>
                  </a:ext>
                </a:extLst>
              </a:tr>
              <a:tr h="61642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14/01/2026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108000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8164700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96.04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59.19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4.18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97.88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55.26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1.22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4.17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4769220"/>
                  </a:ext>
                </a:extLst>
              </a:tr>
              <a:tr h="61642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15/01/2026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107000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8271700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98.64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57.88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1.81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1.38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3.37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100.67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53.03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1.43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3.38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280165"/>
                  </a:ext>
                </a:extLst>
              </a:tr>
              <a:tr h="61642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16/01/2026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102000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8373700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94.61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57.58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1.81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1.36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3.36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96.40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52.67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3.12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8032122"/>
                  </a:ext>
                </a:extLst>
              </a:tr>
              <a:tr h="61642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17/01/2026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103500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8477200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98.08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58.91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1.43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3.49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99.79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54.56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1.64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1.33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3.96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339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8578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4C7B103-BFCA-3724-6BEA-CEDEF8A6F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8BC4A8-68D4-A279-F7A2-102C528AB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76B49FA-22BB-44F5-8EFA-E5C56FA3907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63B87652-CFC7-493E-B2E8-A239544547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8733" y="348071"/>
            <a:ext cx="8964954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2500" b="1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IN" sz="2800" dirty="0"/>
              <a:t>Comparative Data Season 2024-25 Vs Season 2025-26 on crop day </a:t>
            </a:r>
            <a:endParaRPr lang="en-IN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7133B15-6182-ABDD-A082-D69D11C6E8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B9605FB-B405-1E20-0336-6961D9824917}"/>
              </a:ext>
            </a:extLst>
          </p:cNvPr>
          <p:cNvGraphicFramePr>
            <a:graphicFrameLocks noGrp="1"/>
          </p:cNvGraphicFramePr>
          <p:nvPr/>
        </p:nvGraphicFramePr>
        <p:xfrm>
          <a:off x="533400" y="947284"/>
          <a:ext cx="11280257" cy="5453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8252">
                  <a:extLst>
                    <a:ext uri="{9D8B030D-6E8A-4147-A177-3AD203B41FA5}">
                      <a16:colId xmlns:a16="http://schemas.microsoft.com/office/drawing/2014/main" val="2867471213"/>
                    </a:ext>
                  </a:extLst>
                </a:gridCol>
                <a:gridCol w="1147596">
                  <a:extLst>
                    <a:ext uri="{9D8B030D-6E8A-4147-A177-3AD203B41FA5}">
                      <a16:colId xmlns:a16="http://schemas.microsoft.com/office/drawing/2014/main" val="1205804419"/>
                    </a:ext>
                  </a:extLst>
                </a:gridCol>
                <a:gridCol w="953084">
                  <a:extLst>
                    <a:ext uri="{9D8B030D-6E8A-4147-A177-3AD203B41FA5}">
                      <a16:colId xmlns:a16="http://schemas.microsoft.com/office/drawing/2014/main" val="2581292891"/>
                    </a:ext>
                  </a:extLst>
                </a:gridCol>
                <a:gridCol w="946893">
                  <a:extLst>
                    <a:ext uri="{9D8B030D-6E8A-4147-A177-3AD203B41FA5}">
                      <a16:colId xmlns:a16="http://schemas.microsoft.com/office/drawing/2014/main" val="3390440603"/>
                    </a:ext>
                  </a:extLst>
                </a:gridCol>
                <a:gridCol w="946893">
                  <a:extLst>
                    <a:ext uri="{9D8B030D-6E8A-4147-A177-3AD203B41FA5}">
                      <a16:colId xmlns:a16="http://schemas.microsoft.com/office/drawing/2014/main" val="747835444"/>
                    </a:ext>
                  </a:extLst>
                </a:gridCol>
                <a:gridCol w="946893">
                  <a:extLst>
                    <a:ext uri="{9D8B030D-6E8A-4147-A177-3AD203B41FA5}">
                      <a16:colId xmlns:a16="http://schemas.microsoft.com/office/drawing/2014/main" val="524626452"/>
                    </a:ext>
                  </a:extLst>
                </a:gridCol>
                <a:gridCol w="974746">
                  <a:extLst>
                    <a:ext uri="{9D8B030D-6E8A-4147-A177-3AD203B41FA5}">
                      <a16:colId xmlns:a16="http://schemas.microsoft.com/office/drawing/2014/main" val="1239611467"/>
                    </a:ext>
                  </a:extLst>
                </a:gridCol>
                <a:gridCol w="928328">
                  <a:extLst>
                    <a:ext uri="{9D8B030D-6E8A-4147-A177-3AD203B41FA5}">
                      <a16:colId xmlns:a16="http://schemas.microsoft.com/office/drawing/2014/main" val="743833494"/>
                    </a:ext>
                  </a:extLst>
                </a:gridCol>
                <a:gridCol w="946893">
                  <a:extLst>
                    <a:ext uri="{9D8B030D-6E8A-4147-A177-3AD203B41FA5}">
                      <a16:colId xmlns:a16="http://schemas.microsoft.com/office/drawing/2014/main" val="759568403"/>
                    </a:ext>
                  </a:extLst>
                </a:gridCol>
                <a:gridCol w="946893">
                  <a:extLst>
                    <a:ext uri="{9D8B030D-6E8A-4147-A177-3AD203B41FA5}">
                      <a16:colId xmlns:a16="http://schemas.microsoft.com/office/drawing/2014/main" val="1464511898"/>
                    </a:ext>
                  </a:extLst>
                </a:gridCol>
                <a:gridCol w="946893">
                  <a:extLst>
                    <a:ext uri="{9D8B030D-6E8A-4147-A177-3AD203B41FA5}">
                      <a16:colId xmlns:a16="http://schemas.microsoft.com/office/drawing/2014/main" val="12584012"/>
                    </a:ext>
                  </a:extLst>
                </a:gridCol>
                <a:gridCol w="946893">
                  <a:extLst>
                    <a:ext uri="{9D8B030D-6E8A-4147-A177-3AD203B41FA5}">
                      <a16:colId xmlns:a16="http://schemas.microsoft.com/office/drawing/2014/main" val="358713709"/>
                    </a:ext>
                  </a:extLst>
                </a:gridCol>
              </a:tblGrid>
              <a:tr h="520972"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Crop Day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192" marR="9192" marT="91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Date 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192" marR="9192" marT="91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effectLst/>
                          <a:highlight>
                            <a:srgbClr val="00FF00"/>
                          </a:highlight>
                        </a:rPr>
                        <a:t>CRUSHING 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latin typeface="Segoe UI" panose="020B0502040204020203" pitchFamily="34" charset="0"/>
                      </a:endParaRPr>
                    </a:p>
                  </a:txBody>
                  <a:tcPr marL="9192" marR="9192" marT="91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effectLst/>
                          <a:highlight>
                            <a:srgbClr val="00FF00"/>
                          </a:highlight>
                        </a:rPr>
                        <a:t>POL %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latin typeface="Segoe UI" panose="020B0502040204020203" pitchFamily="34" charset="0"/>
                      </a:endParaRPr>
                    </a:p>
                  </a:txBody>
                  <a:tcPr marL="9192" marR="9192" marT="91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effectLst/>
                          <a:highlight>
                            <a:srgbClr val="00FF00"/>
                          </a:highlight>
                        </a:rPr>
                        <a:t>MOIST %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latin typeface="Segoe UI" panose="020B0502040204020203" pitchFamily="34" charset="0"/>
                      </a:endParaRPr>
                    </a:p>
                  </a:txBody>
                  <a:tcPr marL="9192" marR="9192" marT="91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1" u="none" strike="noStrike" dirty="0">
                          <a:effectLst/>
                          <a:highlight>
                            <a:srgbClr val="00FF00"/>
                          </a:highlight>
                        </a:rPr>
                        <a:t>SHREDDER MOTOR LOAD IN AMP Avg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latin typeface="Segoe UI" panose="020B0502040204020203" pitchFamily="34" charset="0"/>
                      </a:endParaRPr>
                    </a:p>
                  </a:txBody>
                  <a:tcPr marL="9192" marR="9192" marT="91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1" u="none" strike="noStrike" dirty="0">
                          <a:effectLst/>
                          <a:highlight>
                            <a:srgbClr val="00FF00"/>
                          </a:highlight>
                        </a:rPr>
                        <a:t>FIBER %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latin typeface="Segoe UI" panose="020B0502040204020203" pitchFamily="34" charset="0"/>
                      </a:endParaRPr>
                    </a:p>
                  </a:txBody>
                  <a:tcPr marL="9192" marR="9192" marT="91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459788"/>
                  </a:ext>
                </a:extLst>
              </a:tr>
              <a:tr h="66454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Season 2025-26 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192" marR="9192" marT="91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Season 2024-25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192" marR="9192" marT="91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Season 2025-26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192" marR="9192" marT="91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Season 2024-25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192" marR="9192" marT="91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Season 2025-26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192" marR="9192" marT="91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Season 2024-25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192" marR="9192" marT="91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Season 2025-26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192" marR="9192" marT="91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Season 2024-25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192" marR="9192" marT="91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Season 2025-26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192" marR="9192" marT="91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Season 2024-25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192" marR="9192" marT="91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209126"/>
                  </a:ext>
                </a:extLst>
              </a:tr>
              <a:tr h="25105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01/01/2026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106500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100200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50.05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49.78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93.31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101.58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13.52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12.88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060619"/>
                  </a:ext>
                </a:extLst>
              </a:tr>
              <a:tr h="25105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02/01/2026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101500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94200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50.20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49.63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91.30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96.84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13.60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12.96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631633"/>
                  </a:ext>
                </a:extLst>
              </a:tr>
              <a:tr h="25105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03/01/2026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69500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61400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50.42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49.93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50.45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48.29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13.25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12.79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440840"/>
                  </a:ext>
                </a:extLst>
              </a:tr>
              <a:tr h="25105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04/01/2026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105500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104400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50.35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49.63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73.63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77.43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13.62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12.96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094333"/>
                  </a:ext>
                </a:extLst>
              </a:tr>
              <a:tr h="25105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05/01/2026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106000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105500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50.13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49.55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74.72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80.94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13.45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12.95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104006"/>
                  </a:ext>
                </a:extLst>
              </a:tr>
              <a:tr h="25105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06/01/2026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104000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105000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50.12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49.63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74.23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85.80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13.43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13.01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952902"/>
                  </a:ext>
                </a:extLst>
              </a:tr>
              <a:tr h="25105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07/01/2026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103000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105200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50.08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49.60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74.16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86.12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13.54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13.03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181136"/>
                  </a:ext>
                </a:extLst>
              </a:tr>
              <a:tr h="25105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08/01/2026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106000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102800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50.13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49.43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76.69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86.78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13.35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12.90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350612"/>
                  </a:ext>
                </a:extLst>
              </a:tr>
              <a:tr h="25105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09/01/2026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105500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104300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50.25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49.57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76.90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91.24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13.12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12.90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02302"/>
                  </a:ext>
                </a:extLst>
              </a:tr>
              <a:tr h="25105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10/01/2026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107000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104200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49.48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78.97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93.62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13.60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12.93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27459"/>
                  </a:ext>
                </a:extLst>
              </a:tr>
              <a:tr h="25105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11/01/2026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108000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106000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50.02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49.65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81.38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96.61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13.65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12.84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2296017"/>
                  </a:ext>
                </a:extLst>
              </a:tr>
              <a:tr h="25105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12/01/2026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106000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50.03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49.53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80.36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91.68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13.67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12.94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391498"/>
                  </a:ext>
                </a:extLst>
              </a:tr>
              <a:tr h="25105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13/01/2026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100000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102500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50.22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49.68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78.15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91.97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13.45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12.96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147432"/>
                  </a:ext>
                </a:extLst>
              </a:tr>
              <a:tr h="25105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14/01/2026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108000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104000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49.92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49.45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82.60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97.47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13.73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12.92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102175"/>
                  </a:ext>
                </a:extLst>
              </a:tr>
              <a:tr h="25105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15/01/2026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107000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97400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50.15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49.66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84.49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95.34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13.75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13.02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010001"/>
                  </a:ext>
                </a:extLst>
              </a:tr>
              <a:tr h="25105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16/01/2026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102000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81500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49.95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49.75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80.71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84.49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13.76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12.94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343461"/>
                  </a:ext>
                </a:extLst>
              </a:tr>
              <a:tr h="25105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17/01/2026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103500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106000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50.07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49.58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82.04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102.41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13.83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12.94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521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3712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0C96C46-0797-15A8-B398-64AD25A66D14}"/>
              </a:ext>
            </a:extLst>
          </p:cNvPr>
          <p:cNvSpPr txBox="1"/>
          <p:nvPr/>
        </p:nvSpPr>
        <p:spPr>
          <a:xfrm>
            <a:off x="228601" y="267930"/>
            <a:ext cx="61697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Production &amp; Sales (Budget vs Actual)</a:t>
            </a:r>
            <a:endParaRPr lang="en-IN" sz="24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982A96D-8793-8AF5-1CD7-1D07A5633457}"/>
              </a:ext>
            </a:extLst>
          </p:cNvPr>
          <p:cNvGraphicFramePr>
            <a:graphicFrameLocks noGrp="1"/>
          </p:cNvGraphicFramePr>
          <p:nvPr/>
        </p:nvGraphicFramePr>
        <p:xfrm>
          <a:off x="685800" y="3973287"/>
          <a:ext cx="11146972" cy="2743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263">
                  <a:extLst>
                    <a:ext uri="{9D8B030D-6E8A-4147-A177-3AD203B41FA5}">
                      <a16:colId xmlns:a16="http://schemas.microsoft.com/office/drawing/2014/main" val="495767840"/>
                    </a:ext>
                  </a:extLst>
                </a:gridCol>
                <a:gridCol w="1593881">
                  <a:extLst>
                    <a:ext uri="{9D8B030D-6E8A-4147-A177-3AD203B41FA5}">
                      <a16:colId xmlns:a16="http://schemas.microsoft.com/office/drawing/2014/main" val="415532305"/>
                    </a:ext>
                  </a:extLst>
                </a:gridCol>
                <a:gridCol w="1483307">
                  <a:extLst>
                    <a:ext uri="{9D8B030D-6E8A-4147-A177-3AD203B41FA5}">
                      <a16:colId xmlns:a16="http://schemas.microsoft.com/office/drawing/2014/main" val="2499440648"/>
                    </a:ext>
                  </a:extLst>
                </a:gridCol>
                <a:gridCol w="1641912">
                  <a:extLst>
                    <a:ext uri="{9D8B030D-6E8A-4147-A177-3AD203B41FA5}">
                      <a16:colId xmlns:a16="http://schemas.microsoft.com/office/drawing/2014/main" val="3893166795"/>
                    </a:ext>
                  </a:extLst>
                </a:gridCol>
                <a:gridCol w="1487015">
                  <a:extLst>
                    <a:ext uri="{9D8B030D-6E8A-4147-A177-3AD203B41FA5}">
                      <a16:colId xmlns:a16="http://schemas.microsoft.com/office/drawing/2014/main" val="620658925"/>
                    </a:ext>
                  </a:extLst>
                </a:gridCol>
                <a:gridCol w="1670671">
                  <a:extLst>
                    <a:ext uri="{9D8B030D-6E8A-4147-A177-3AD203B41FA5}">
                      <a16:colId xmlns:a16="http://schemas.microsoft.com/office/drawing/2014/main" val="3259912235"/>
                    </a:ext>
                  </a:extLst>
                </a:gridCol>
                <a:gridCol w="1493923">
                  <a:extLst>
                    <a:ext uri="{9D8B030D-6E8A-4147-A177-3AD203B41FA5}">
                      <a16:colId xmlns:a16="http://schemas.microsoft.com/office/drawing/2014/main" val="1422001024"/>
                    </a:ext>
                  </a:extLst>
                </a:gridCol>
              </a:tblGrid>
              <a:tr h="477320">
                <a:tc gridSpan="7"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rgbClr val="002060"/>
                          </a:solidFill>
                        </a:rPr>
                        <a:t>Sales (F.Y.2025-26) 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779603"/>
                  </a:ext>
                </a:extLst>
              </a:tr>
              <a:tr h="468418">
                <a:tc rowSpan="2">
                  <a:txBody>
                    <a:bodyPr/>
                    <a:lstStyle/>
                    <a:p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Particulars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Current Month (Jan ,26)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Last Month (Dec,25)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YTD Till Last Month (Up to Dec,25)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699469"/>
                  </a:ext>
                </a:extLst>
              </a:tr>
              <a:tr h="676202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Budgeted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tx1"/>
                          </a:solidFill>
                        </a:rPr>
                        <a:t>Actual-till  17</a:t>
                      </a:r>
                      <a:r>
                        <a:rPr lang="en-IN" sz="1400" b="1" baseline="30000" dirty="0">
                          <a:solidFill>
                            <a:schemeClr val="tx1"/>
                          </a:solidFill>
                        </a:rPr>
                        <a:t>th</a:t>
                      </a:r>
                      <a:r>
                        <a:rPr lang="en-IN" sz="1400" b="1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IN" sz="1400" b="1" baseline="30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N" sz="1400" b="1" dirty="0">
                          <a:solidFill>
                            <a:schemeClr val="tx1"/>
                          </a:solidFill>
                        </a:rPr>
                        <a:t>Jan-26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Budgeted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Actual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Budgeted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Actual 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52628"/>
                  </a:ext>
                </a:extLst>
              </a:tr>
              <a:tr h="397766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Sugar (LQ)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               1.25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/>
                        </a:rPr>
                        <a:t>            0.46</a:t>
                      </a:r>
                      <a:endParaRPr lang="en-IN" sz="1600" b="1" i="0" u="none" strike="noStrike" dirty="0">
                        <a:solidFill>
                          <a:schemeClr val="tx1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    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0.94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/>
                        </a:rPr>
                        <a:t>      0.97</a:t>
                      </a:r>
                      <a:endParaRPr lang="en-IN" sz="1600" b="1" i="0" u="none" strike="noStrike" dirty="0">
                        <a:solidFill>
                          <a:schemeClr val="tx1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   10.63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10.45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398949"/>
                  </a:ext>
                </a:extLst>
              </a:tr>
              <a:tr h="397766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Power (LU)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/>
                        </a:rPr>
                        <a:t>         163.94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/>
                        </a:rPr>
                        <a:t>          94.78</a:t>
                      </a:r>
                      <a:endParaRPr lang="en-IN" sz="1600" b="1" i="0" u="none" strike="noStrike" dirty="0">
                        <a:solidFill>
                          <a:schemeClr val="tx1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/>
                        </a:rPr>
                        <a:t>165.81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/>
                        </a:rPr>
                        <a:t>  167.09</a:t>
                      </a:r>
                      <a:endParaRPr lang="en-IN" sz="1600" b="1" i="0" u="none" strike="noStrike" dirty="0">
                        <a:solidFill>
                          <a:schemeClr val="tx1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/>
                        </a:rPr>
                        <a:t>382.83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382.20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792617"/>
                  </a:ext>
                </a:extLst>
              </a:tr>
              <a:tr h="325730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Ethanol (LL)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            30.00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/>
                        </a:rPr>
                        <a:t>           18.33</a:t>
                      </a:r>
                      <a:endParaRPr lang="en-IN" sz="1600" b="1" i="0" u="none" strike="noStrike" dirty="0">
                        <a:solidFill>
                          <a:schemeClr val="tx1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   37.20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/>
                        </a:rPr>
                        <a:t>     37.65</a:t>
                      </a:r>
                      <a:endParaRPr lang="en-IN" sz="1600" b="1" i="0" u="none" strike="noStrike" dirty="0">
                        <a:solidFill>
                          <a:schemeClr val="tx1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/>
                        </a:rPr>
                        <a:t>272.91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269.44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919135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0F20C98-7C8B-2A74-CE12-1C886307850B}"/>
              </a:ext>
            </a:extLst>
          </p:cNvPr>
          <p:cNvGraphicFramePr>
            <a:graphicFrameLocks noGrp="1"/>
          </p:cNvGraphicFramePr>
          <p:nvPr/>
        </p:nvGraphicFramePr>
        <p:xfrm>
          <a:off x="685800" y="639149"/>
          <a:ext cx="11146971" cy="31055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1771">
                  <a:extLst>
                    <a:ext uri="{9D8B030D-6E8A-4147-A177-3AD203B41FA5}">
                      <a16:colId xmlns:a16="http://schemas.microsoft.com/office/drawing/2014/main" val="495767840"/>
                    </a:ext>
                  </a:extLst>
                </a:gridCol>
                <a:gridCol w="1538098">
                  <a:extLst>
                    <a:ext uri="{9D8B030D-6E8A-4147-A177-3AD203B41FA5}">
                      <a16:colId xmlns:a16="http://schemas.microsoft.com/office/drawing/2014/main" val="415532305"/>
                    </a:ext>
                  </a:extLst>
                </a:gridCol>
                <a:gridCol w="1625989">
                  <a:extLst>
                    <a:ext uri="{9D8B030D-6E8A-4147-A177-3AD203B41FA5}">
                      <a16:colId xmlns:a16="http://schemas.microsoft.com/office/drawing/2014/main" val="2499440648"/>
                    </a:ext>
                  </a:extLst>
                </a:gridCol>
                <a:gridCol w="1549084">
                  <a:extLst>
                    <a:ext uri="{9D8B030D-6E8A-4147-A177-3AD203B41FA5}">
                      <a16:colId xmlns:a16="http://schemas.microsoft.com/office/drawing/2014/main" val="3893166795"/>
                    </a:ext>
                  </a:extLst>
                </a:gridCol>
                <a:gridCol w="1483165">
                  <a:extLst>
                    <a:ext uri="{9D8B030D-6E8A-4147-A177-3AD203B41FA5}">
                      <a16:colId xmlns:a16="http://schemas.microsoft.com/office/drawing/2014/main" val="620658925"/>
                    </a:ext>
                  </a:extLst>
                </a:gridCol>
                <a:gridCol w="1669935">
                  <a:extLst>
                    <a:ext uri="{9D8B030D-6E8A-4147-A177-3AD203B41FA5}">
                      <a16:colId xmlns:a16="http://schemas.microsoft.com/office/drawing/2014/main" val="3259912235"/>
                    </a:ext>
                  </a:extLst>
                </a:gridCol>
                <a:gridCol w="1478929">
                  <a:extLst>
                    <a:ext uri="{9D8B030D-6E8A-4147-A177-3AD203B41FA5}">
                      <a16:colId xmlns:a16="http://schemas.microsoft.com/office/drawing/2014/main" val="1422001024"/>
                    </a:ext>
                  </a:extLst>
                </a:gridCol>
              </a:tblGrid>
              <a:tr h="529605">
                <a:tc gridSpan="7"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rgbClr val="002060"/>
                          </a:solidFill>
                        </a:rPr>
                        <a:t>Production (F.Y. 2025-26)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779603"/>
                  </a:ext>
                </a:extLst>
              </a:tr>
              <a:tr h="611073">
                <a:tc rowSpan="2"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Particulars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Current Month (Jan,26)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Last Month (Dec,25)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YTD Till Last Month (Up to Dec,25)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699469"/>
                  </a:ext>
                </a:extLst>
              </a:tr>
              <a:tr h="739349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Budgeted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tx1"/>
                          </a:solidFill>
                        </a:rPr>
                        <a:t>Actual-till  17</a:t>
                      </a:r>
                      <a:r>
                        <a:rPr lang="en-IN" sz="14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IN" sz="1400" b="1" dirty="0">
                          <a:solidFill>
                            <a:schemeClr val="tx1"/>
                          </a:solidFill>
                        </a:rPr>
                        <a:t>, Jan-26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Budgeted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Actual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Budgeted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Actual 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52628"/>
                  </a:ext>
                </a:extLst>
              </a:tr>
              <a:tr h="434911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Sugar (LQ)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              2.77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/>
                        </a:rPr>
                        <a:t>                 1.51     </a:t>
                      </a:r>
                      <a:endParaRPr lang="en-IN" sz="1600" b="1" i="0" u="none" strike="noStrike" dirty="0">
                        <a:solidFill>
                          <a:schemeClr val="tx1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          2.73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/>
                        </a:rPr>
                        <a:t>          2.89</a:t>
                      </a:r>
                      <a:endParaRPr lang="en-IN" sz="1600" b="1" i="0" u="none" strike="noStrike" dirty="0">
                        <a:solidFill>
                          <a:schemeClr val="tx1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    5.59</a:t>
                      </a:r>
                      <a:endParaRPr lang="en-I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   5.51</a:t>
                      </a:r>
                      <a:endParaRPr lang="en-I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398949"/>
                  </a:ext>
                </a:extLst>
              </a:tr>
              <a:tr h="434911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Power (LU)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/>
                        </a:rPr>
                        <a:t>           276.05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/>
                        </a:rPr>
                        <a:t>             157.48</a:t>
                      </a:r>
                      <a:endParaRPr lang="en-IN" sz="1600" b="1" i="0" u="none" strike="noStrike" dirty="0">
                        <a:solidFill>
                          <a:schemeClr val="tx1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/>
                        </a:rPr>
                        <a:t>     281.23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/>
                        </a:rPr>
                        <a:t>      286.80</a:t>
                      </a:r>
                      <a:endParaRPr lang="en-IN" sz="1600" b="1" i="0" u="none" strike="noStrike" dirty="0">
                        <a:solidFill>
                          <a:schemeClr val="tx1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/>
                        </a:rPr>
                        <a:t>759.33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747.19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792617"/>
                  </a:ext>
                </a:extLst>
              </a:tr>
              <a:tr h="355688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02060"/>
                          </a:solidFill>
                        </a:rPr>
                        <a:t>Ethanol (LL)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            30.00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/>
                        </a:rPr>
                        <a:t>               20.60</a:t>
                      </a:r>
                      <a:endParaRPr lang="en-IN" sz="1600" b="1" i="0" u="none" strike="noStrike" dirty="0">
                        <a:solidFill>
                          <a:schemeClr val="tx1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       37.20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/>
                        </a:rPr>
                        <a:t>       36.17</a:t>
                      </a:r>
                      <a:endParaRPr lang="en-IN" sz="1600" b="1" i="0" u="none" strike="noStrike" dirty="0">
                        <a:solidFill>
                          <a:schemeClr val="tx1"/>
                        </a:solidFill>
                        <a:effectLst/>
                        <a:latin typeface="Aptos Narrow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 272.91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268.60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5692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290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5F653-86DC-B62C-82BF-B4959738D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AB7D7C-C33A-1D1E-B099-696F75382B92}"/>
              </a:ext>
            </a:extLst>
          </p:cNvPr>
          <p:cNvSpPr txBox="1"/>
          <p:nvPr/>
        </p:nvSpPr>
        <p:spPr>
          <a:xfrm>
            <a:off x="1914832" y="357992"/>
            <a:ext cx="8362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SBN 630 Gear Box for Mill No-1,2,3,&amp; 4 Report (off Season 2025)</a:t>
            </a:r>
            <a:endParaRPr lang="en-IN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5DE8D5-949F-4DF3-DA12-24E3317535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73"/>
          <a:stretch>
            <a:fillRect/>
          </a:stretch>
        </p:blipFill>
        <p:spPr>
          <a:xfrm rot="5400000">
            <a:off x="1217062" y="260888"/>
            <a:ext cx="5223481" cy="6820387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21389D1-C009-8A69-2B53-3ED5ED58D7C3}"/>
              </a:ext>
            </a:extLst>
          </p:cNvPr>
          <p:cNvGraphicFramePr>
            <a:graphicFrameLocks noGrp="1"/>
          </p:cNvGraphicFramePr>
          <p:nvPr/>
        </p:nvGraphicFramePr>
        <p:xfrm>
          <a:off x="7433187" y="1059341"/>
          <a:ext cx="4340201" cy="54406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40201">
                  <a:extLst>
                    <a:ext uri="{9D8B030D-6E8A-4147-A177-3AD203B41FA5}">
                      <a16:colId xmlns:a16="http://schemas.microsoft.com/office/drawing/2014/main" val="562234375"/>
                    </a:ext>
                  </a:extLst>
                </a:gridCol>
              </a:tblGrid>
              <a:tr h="53348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dirty="0"/>
                        <a:t>Observation  Noted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9543218"/>
                  </a:ext>
                </a:extLst>
              </a:tr>
              <a:tr h="7217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Heavy pitting found output shaft at mill &amp; turbine side bottom cover bearing seat for all mill FMG.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7448293"/>
                  </a:ext>
                </a:extLst>
              </a:tr>
              <a:tr h="2800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Minor pitting found of out put shaft top bearing cover bearing seat for all mill FMG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681864"/>
                  </a:ext>
                </a:extLst>
              </a:tr>
              <a:tr h="8400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Minor pitting found at gear &amp;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Pinion teeth of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output shaft for all mill FMG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8313112"/>
                  </a:ext>
                </a:extLst>
              </a:tr>
              <a:tr h="4842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Minor pitting on gear &amp; Pinion Teeth 02 Nos out of 18 nos.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94377"/>
                  </a:ext>
                </a:extLst>
              </a:tr>
              <a:tr h="48428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Minor Chip out  on gear teeth 09 nos. out of 61 nos. teeth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404404"/>
                  </a:ext>
                </a:extLst>
              </a:tr>
              <a:tr h="8400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Impression also found on bearing outer race. Bearing Rollers found OK. Present bearing 23064 b clearance 0.27 mm/0.35 mm(T/M)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82180"/>
                  </a:ext>
                </a:extLst>
              </a:tr>
              <a:tr h="4842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Pitting found at mill side top cover bearing seat.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6861869"/>
                  </a:ext>
                </a:extLst>
              </a:tr>
              <a:tr h="48428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Gear teeth condition found okay (Minor Scratch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812357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1459CED-3ACC-C962-23A9-2732C241384E}"/>
              </a:ext>
            </a:extLst>
          </p:cNvPr>
          <p:cNvSpPr txBox="1"/>
          <p:nvPr/>
        </p:nvSpPr>
        <p:spPr>
          <a:xfrm>
            <a:off x="4800596" y="9719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Capex Job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840625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DE263-7803-7C1E-8880-F6945A051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9C490D-1BF4-16E8-ED5F-B9D7A6BC8055}"/>
              </a:ext>
            </a:extLst>
          </p:cNvPr>
          <p:cNvSpPr txBox="1"/>
          <p:nvPr/>
        </p:nvSpPr>
        <p:spPr>
          <a:xfrm>
            <a:off x="2507569" y="355341"/>
            <a:ext cx="7786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SBN 630 Gear Box for Mill No-1 &amp; 2 Report (off season 2025 )</a:t>
            </a:r>
            <a:endParaRPr lang="en-IN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 descr="A close-up of a metal object&#10;&#10;AI-generated content may be incorrect.">
            <a:extLst>
              <a:ext uri="{FF2B5EF4-FFF2-40B4-BE49-F238E27FC236}">
                <a16:creationId xmlns:a16="http://schemas.microsoft.com/office/drawing/2014/main" id="{0D96713B-B0EE-BBA0-E340-5FF9D87CBA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66800"/>
            <a:ext cx="5562600" cy="2611718"/>
          </a:xfrm>
          <a:prstGeom prst="rect">
            <a:avLst/>
          </a:prstGeom>
        </p:spPr>
      </p:pic>
      <p:pic>
        <p:nvPicPr>
          <p:cNvPr id="14" name="Picture 13" descr="A close-up of a metal piece&#10;&#10;AI-generated content may be incorrect.">
            <a:extLst>
              <a:ext uri="{FF2B5EF4-FFF2-40B4-BE49-F238E27FC236}">
                <a16:creationId xmlns:a16="http://schemas.microsoft.com/office/drawing/2014/main" id="{F253F663-3589-211A-242A-97724F7DF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064526"/>
            <a:ext cx="5791200" cy="2592034"/>
          </a:xfrm>
          <a:prstGeom prst="rect">
            <a:avLst/>
          </a:prstGeom>
        </p:spPr>
      </p:pic>
      <p:pic>
        <p:nvPicPr>
          <p:cNvPr id="19" name="Picture 18" descr="A close up of a metal object&#10;&#10;AI-generated content may be incorrect.">
            <a:extLst>
              <a:ext uri="{FF2B5EF4-FFF2-40B4-BE49-F238E27FC236}">
                <a16:creationId xmlns:a16="http://schemas.microsoft.com/office/drawing/2014/main" id="{4CF786C5-BEE8-F490-6D2A-103FD5ADDB4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9019"/>
          <a:stretch>
            <a:fillRect/>
          </a:stretch>
        </p:blipFill>
        <p:spPr>
          <a:xfrm>
            <a:off x="6400801" y="3730231"/>
            <a:ext cx="5638799" cy="2878918"/>
          </a:xfrm>
          <a:prstGeom prst="rect">
            <a:avLst/>
          </a:prstGeom>
        </p:spPr>
      </p:pic>
      <p:pic>
        <p:nvPicPr>
          <p:cNvPr id="21" name="Picture 20" descr="A large metal gear wheel&#10;&#10;AI-generated content may be incorrect.">
            <a:extLst>
              <a:ext uri="{FF2B5EF4-FFF2-40B4-BE49-F238E27FC236}">
                <a16:creationId xmlns:a16="http://schemas.microsoft.com/office/drawing/2014/main" id="{37756203-104D-A2D1-DB1C-807581BAFEE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8310" b="16363"/>
          <a:stretch>
            <a:fillRect/>
          </a:stretch>
        </p:blipFill>
        <p:spPr>
          <a:xfrm>
            <a:off x="533400" y="3730231"/>
            <a:ext cx="5638799" cy="28789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96F8DE-5FD2-FE94-E69C-C42E0B5DB850}"/>
              </a:ext>
            </a:extLst>
          </p:cNvPr>
          <p:cNvSpPr txBox="1"/>
          <p:nvPr/>
        </p:nvSpPr>
        <p:spPr>
          <a:xfrm>
            <a:off x="8771744" y="2796793"/>
            <a:ext cx="3135928" cy="830997"/>
          </a:xfrm>
          <a:prstGeom prst="rect">
            <a:avLst/>
          </a:prstGeom>
          <a:solidFill>
            <a:srgbClr val="009A46"/>
          </a:solidFill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u="sng" dirty="0"/>
              <a:t>1ST MILL INTERMEDIATE SHAFT</a:t>
            </a:r>
          </a:p>
          <a:p>
            <a:pPr algn="l"/>
            <a:r>
              <a:rPr lang="en-US" sz="1600" b="1" u="sng" dirty="0"/>
              <a:t>Minor teeth chip out 9 Nos out of 18 teeth .</a:t>
            </a:r>
            <a:endParaRPr lang="en-IN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D72D78-B8E7-ED25-F4F5-CCD4C515C0CB}"/>
              </a:ext>
            </a:extLst>
          </p:cNvPr>
          <p:cNvSpPr txBox="1"/>
          <p:nvPr/>
        </p:nvSpPr>
        <p:spPr>
          <a:xfrm>
            <a:off x="304801" y="1015087"/>
            <a:ext cx="5943599" cy="830997"/>
          </a:xfrm>
          <a:prstGeom prst="rect">
            <a:avLst/>
          </a:prstGeom>
          <a:solidFill>
            <a:srgbClr val="00B050"/>
          </a:solidFill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u="sng" dirty="0"/>
              <a:t>1</a:t>
            </a:r>
            <a:r>
              <a:rPr lang="en-US" sz="1600" b="1" u="sng" baseline="30000" dirty="0"/>
              <a:t>st</a:t>
            </a:r>
            <a:r>
              <a:rPr lang="en-US" sz="1600" b="1" u="sng" dirty="0"/>
              <a:t> MILL OUTPUT SHAFT  </a:t>
            </a:r>
          </a:p>
          <a:p>
            <a:pPr algn="l"/>
            <a:r>
              <a:rPr lang="en-US" sz="1600" b="1" dirty="0"/>
              <a:t>Outer race impression &amp; Bearing Roller minor pitting Found </a:t>
            </a:r>
          </a:p>
          <a:p>
            <a:pPr algn="l"/>
            <a:r>
              <a:rPr lang="en-US" sz="1600" b="1" dirty="0"/>
              <a:t>Heavy pitting found at mill side &amp; turbine side bottom bearing seat.</a:t>
            </a:r>
            <a:endParaRPr lang="en-IN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6B05DE-3097-8D9A-3364-F1708CABECF4}"/>
              </a:ext>
            </a:extLst>
          </p:cNvPr>
          <p:cNvSpPr txBox="1"/>
          <p:nvPr/>
        </p:nvSpPr>
        <p:spPr>
          <a:xfrm>
            <a:off x="1143001" y="3902423"/>
            <a:ext cx="4038600" cy="584775"/>
          </a:xfrm>
          <a:prstGeom prst="rect">
            <a:avLst/>
          </a:prstGeom>
          <a:solidFill>
            <a:srgbClr val="009A46"/>
          </a:solidFill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u="sng" dirty="0"/>
              <a:t>2</a:t>
            </a:r>
            <a:r>
              <a:rPr lang="en-US" sz="1600" b="1" u="sng" baseline="30000" dirty="0"/>
              <a:t>ND</a:t>
            </a:r>
            <a:r>
              <a:rPr lang="en-US" sz="1600" b="1" u="sng" dirty="0"/>
              <a:t> MILL INTERMEDIATE GEAR SHAFT </a:t>
            </a:r>
          </a:p>
          <a:p>
            <a:pPr algn="l"/>
            <a:r>
              <a:rPr lang="en-US" sz="1600" b="1" dirty="0"/>
              <a:t>Pitting found on pinion teeth 3Nos out of 18</a:t>
            </a:r>
            <a:endParaRPr lang="en-IN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0D44C3-6E07-A9A6-5B43-BE505E7A0A40}"/>
              </a:ext>
            </a:extLst>
          </p:cNvPr>
          <p:cNvSpPr txBox="1"/>
          <p:nvPr/>
        </p:nvSpPr>
        <p:spPr>
          <a:xfrm>
            <a:off x="7606352" y="5169690"/>
            <a:ext cx="4433248" cy="584775"/>
          </a:xfrm>
          <a:prstGeom prst="rect">
            <a:avLst/>
          </a:prstGeom>
          <a:solidFill>
            <a:srgbClr val="009A46"/>
          </a:solidFill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u="sng" dirty="0"/>
              <a:t>2</a:t>
            </a:r>
            <a:r>
              <a:rPr lang="en-US" sz="1600" b="1" u="sng" baseline="30000" dirty="0"/>
              <a:t>ND</a:t>
            </a:r>
            <a:r>
              <a:rPr lang="en-US" sz="1600" b="1" u="sng" dirty="0"/>
              <a:t> MILL INTERMEDIATE GEAR SHAFT </a:t>
            </a:r>
          </a:p>
          <a:p>
            <a:pPr algn="l"/>
            <a:r>
              <a:rPr lang="en-US" sz="1600" b="1" dirty="0"/>
              <a:t>Pitting found on Gear teeth 13Nos out of 69 Teeth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4244942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C9265-585B-C9A3-A111-4A10584A8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7BC5E7-389E-6788-C68D-EBE85A665EFB}"/>
              </a:ext>
            </a:extLst>
          </p:cNvPr>
          <p:cNvSpPr txBox="1"/>
          <p:nvPr/>
        </p:nvSpPr>
        <p:spPr>
          <a:xfrm>
            <a:off x="2105331" y="173707"/>
            <a:ext cx="8362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SBN 630 Gear Box for Mill No-3 Report (off season 2024 &amp; 2025 )</a:t>
            </a:r>
            <a:endParaRPr lang="en-IN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 descr="A close-up of a gear&#10;&#10;AI-generated content may be incorrect.">
            <a:extLst>
              <a:ext uri="{FF2B5EF4-FFF2-40B4-BE49-F238E27FC236}">
                <a16:creationId xmlns:a16="http://schemas.microsoft.com/office/drawing/2014/main" id="{455D23A8-93E1-143A-874D-1264E6B89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373685"/>
            <a:ext cx="4191001" cy="3067860"/>
          </a:xfrm>
          <a:prstGeom prst="rect">
            <a:avLst/>
          </a:prstGeom>
        </p:spPr>
      </p:pic>
      <p:pic>
        <p:nvPicPr>
          <p:cNvPr id="6" name="Picture 5" descr="A close up of a metal object&#10;&#10;AI-generated content may be incorrect.">
            <a:extLst>
              <a:ext uri="{FF2B5EF4-FFF2-40B4-BE49-F238E27FC236}">
                <a16:creationId xmlns:a16="http://schemas.microsoft.com/office/drawing/2014/main" id="{B3382D58-55DE-8FD7-7DFA-3E7A1E13D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2" y="3276600"/>
            <a:ext cx="3669579" cy="3067860"/>
          </a:xfrm>
          <a:prstGeom prst="rect">
            <a:avLst/>
          </a:prstGeom>
        </p:spPr>
      </p:pic>
      <p:pic>
        <p:nvPicPr>
          <p:cNvPr id="8" name="Picture 7" descr="A close-up of a piece of metal&#10;&#10;AI-generated content may be incorrect.">
            <a:extLst>
              <a:ext uri="{FF2B5EF4-FFF2-40B4-BE49-F238E27FC236}">
                <a16:creationId xmlns:a16="http://schemas.microsoft.com/office/drawing/2014/main" id="{546CA000-64C4-2279-5ACD-38712ED8EF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5" r="4858" b="7418"/>
          <a:stretch>
            <a:fillRect/>
          </a:stretch>
        </p:blipFill>
        <p:spPr>
          <a:xfrm rot="16200000">
            <a:off x="5106865" y="-608136"/>
            <a:ext cx="2359270" cy="5410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409514-3480-DE69-6364-9E35BAE63111}"/>
              </a:ext>
            </a:extLst>
          </p:cNvPr>
          <p:cNvSpPr txBox="1"/>
          <p:nvPr/>
        </p:nvSpPr>
        <p:spPr>
          <a:xfrm>
            <a:off x="304801" y="1015087"/>
            <a:ext cx="3047999" cy="2031325"/>
          </a:xfrm>
          <a:prstGeom prst="rect">
            <a:avLst/>
          </a:prstGeom>
          <a:solidFill>
            <a:srgbClr val="FFFF00"/>
          </a:solidFill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b="1" u="sng" dirty="0"/>
              <a:t>3</a:t>
            </a:r>
            <a:r>
              <a:rPr lang="en-US" b="1" u="sng" baseline="30000" dirty="0"/>
              <a:t>rd</a:t>
            </a:r>
            <a:r>
              <a:rPr lang="en-US" b="1" u="sng" dirty="0"/>
              <a:t> MILL OUTPUT SHAFT  </a:t>
            </a:r>
          </a:p>
          <a:p>
            <a:pPr algn="l"/>
            <a:r>
              <a:rPr lang="en-US" b="1" dirty="0"/>
              <a:t>Outer race impression &amp; Bearing Roller minor pitting Found </a:t>
            </a:r>
          </a:p>
          <a:p>
            <a:pPr algn="l"/>
            <a:r>
              <a:rPr lang="en-US" b="1" dirty="0"/>
              <a:t>Heavy pitting found at mill side &amp; turbine side bottom bearing seat</a:t>
            </a:r>
            <a:r>
              <a:rPr lang="en-US" sz="1600" b="1" dirty="0"/>
              <a:t>.</a:t>
            </a:r>
            <a:endParaRPr lang="en-IN" sz="1600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1F5492-AEF3-2DC7-D9FA-1AC2EC74B914}"/>
              </a:ext>
            </a:extLst>
          </p:cNvPr>
          <p:cNvCxnSpPr>
            <a:cxnSpLocks/>
          </p:cNvCxnSpPr>
          <p:nvPr/>
        </p:nvCxnSpPr>
        <p:spPr>
          <a:xfrm>
            <a:off x="3352800" y="1371600"/>
            <a:ext cx="2590800" cy="1371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E14BD1D-6A0D-9BB0-795E-1B9BEC693D5A}"/>
              </a:ext>
            </a:extLst>
          </p:cNvPr>
          <p:cNvCxnSpPr>
            <a:cxnSpLocks/>
          </p:cNvCxnSpPr>
          <p:nvPr/>
        </p:nvCxnSpPr>
        <p:spPr>
          <a:xfrm>
            <a:off x="3352800" y="1371599"/>
            <a:ext cx="2438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9848C03-3304-BD8D-B340-0B739E7C46D4}"/>
              </a:ext>
            </a:extLst>
          </p:cNvPr>
          <p:cNvSpPr txBox="1"/>
          <p:nvPr/>
        </p:nvSpPr>
        <p:spPr>
          <a:xfrm>
            <a:off x="8686800" y="1089114"/>
            <a:ext cx="1905000" cy="646331"/>
          </a:xfrm>
          <a:prstGeom prst="rect">
            <a:avLst/>
          </a:prstGeom>
          <a:solidFill>
            <a:srgbClr val="FFFF00"/>
          </a:solidFill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Inspection Report 2024 off Season </a:t>
            </a:r>
            <a:endParaRPr lang="en-IN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92F48D-E992-32C5-CEAB-1F77D1531550}"/>
              </a:ext>
            </a:extLst>
          </p:cNvPr>
          <p:cNvSpPr txBox="1"/>
          <p:nvPr/>
        </p:nvSpPr>
        <p:spPr>
          <a:xfrm>
            <a:off x="4473624" y="3515189"/>
            <a:ext cx="2231976" cy="1077218"/>
          </a:xfrm>
          <a:prstGeom prst="rect">
            <a:avLst/>
          </a:prstGeom>
          <a:solidFill>
            <a:srgbClr val="009A46"/>
          </a:solidFill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u="sng" dirty="0"/>
              <a:t>3</a:t>
            </a:r>
            <a:r>
              <a:rPr lang="en-US" sz="1600" b="1" u="sng" baseline="30000" dirty="0"/>
              <a:t>rd</a:t>
            </a:r>
            <a:r>
              <a:rPr lang="en-US" sz="1600" b="1" u="sng" dirty="0"/>
              <a:t>  MILL INTERMEDIATE GEAR SHAFT </a:t>
            </a:r>
          </a:p>
          <a:p>
            <a:r>
              <a:rPr lang="en-US" sz="1600" b="1" dirty="0"/>
              <a:t> Pitting found at gear teeth 9 out off 61 teeth.</a:t>
            </a:r>
            <a:endParaRPr lang="en-IN" sz="16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B9DFDA-CAED-E80F-8755-5F91700BE4E0}"/>
              </a:ext>
            </a:extLst>
          </p:cNvPr>
          <p:cNvSpPr txBox="1"/>
          <p:nvPr/>
        </p:nvSpPr>
        <p:spPr>
          <a:xfrm>
            <a:off x="6026992" y="5267242"/>
            <a:ext cx="2765376" cy="1077218"/>
          </a:xfrm>
          <a:prstGeom prst="rect">
            <a:avLst/>
          </a:prstGeom>
          <a:solidFill>
            <a:srgbClr val="009A46"/>
          </a:solidFill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u="sng" dirty="0"/>
              <a:t>3</a:t>
            </a:r>
            <a:r>
              <a:rPr lang="en-US" sz="1600" b="1" u="sng" baseline="30000" dirty="0"/>
              <a:t>rd</a:t>
            </a:r>
            <a:r>
              <a:rPr lang="en-US" sz="1600" b="1" u="sng" dirty="0"/>
              <a:t> MILL INTERMEDIATE PINION SHAFT </a:t>
            </a:r>
          </a:p>
          <a:p>
            <a:pPr algn="l"/>
            <a:r>
              <a:rPr lang="en-US" sz="1600" b="1" dirty="0"/>
              <a:t>Pitting found on pinion teeth 2Nos out of 18 Teeth.</a:t>
            </a:r>
            <a:endParaRPr lang="en-IN" sz="16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9642F4-F4C3-B66D-E6F1-4821C0B07F8B}"/>
              </a:ext>
            </a:extLst>
          </p:cNvPr>
          <p:cNvSpPr txBox="1"/>
          <p:nvPr/>
        </p:nvSpPr>
        <p:spPr>
          <a:xfrm>
            <a:off x="6927011" y="4319354"/>
            <a:ext cx="1905000" cy="646331"/>
          </a:xfrm>
          <a:prstGeom prst="rect">
            <a:avLst/>
          </a:prstGeom>
          <a:solidFill>
            <a:srgbClr val="009A46"/>
          </a:solidFill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Inspection Report 2025 off Season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877675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C6001-2E6C-5A39-4EAC-093CB6D83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39FBB4-8090-95AD-A4E7-B0CC7857A84C}"/>
              </a:ext>
            </a:extLst>
          </p:cNvPr>
          <p:cNvSpPr txBox="1"/>
          <p:nvPr/>
        </p:nvSpPr>
        <p:spPr>
          <a:xfrm>
            <a:off x="1843549" y="132735"/>
            <a:ext cx="8362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SBN 630 Gear Box for Mill No-4 Report (off season 2025)</a:t>
            </a:r>
            <a:endParaRPr lang="en-IN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 descr="A large metal gears&#10;&#10;AI-generated content may be incorrect.">
            <a:extLst>
              <a:ext uri="{FF2B5EF4-FFF2-40B4-BE49-F238E27FC236}">
                <a16:creationId xmlns:a16="http://schemas.microsoft.com/office/drawing/2014/main" id="{69C0F772-CA20-82BC-0D4E-BADBA3E5A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90600"/>
            <a:ext cx="4395730" cy="5391807"/>
          </a:xfrm>
          <a:prstGeom prst="rect">
            <a:avLst/>
          </a:prstGeom>
        </p:spPr>
      </p:pic>
      <p:pic>
        <p:nvPicPr>
          <p:cNvPr id="6" name="Picture 5" descr="A close up of a metal object&#10;&#10;AI-generated content may be incorrect.">
            <a:extLst>
              <a:ext uri="{FF2B5EF4-FFF2-40B4-BE49-F238E27FC236}">
                <a16:creationId xmlns:a16="http://schemas.microsoft.com/office/drawing/2014/main" id="{FE03C524-C2C8-AF5C-E5C2-CC3223467D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33"/>
          <a:stretch>
            <a:fillRect/>
          </a:stretch>
        </p:blipFill>
        <p:spPr>
          <a:xfrm>
            <a:off x="5486399" y="990599"/>
            <a:ext cx="6374310" cy="30836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75EE91-D813-E013-02E1-1783F1D2792F}"/>
              </a:ext>
            </a:extLst>
          </p:cNvPr>
          <p:cNvSpPr txBox="1"/>
          <p:nvPr/>
        </p:nvSpPr>
        <p:spPr>
          <a:xfrm>
            <a:off x="5561921" y="4074208"/>
            <a:ext cx="3733801" cy="1354217"/>
          </a:xfrm>
          <a:prstGeom prst="rect">
            <a:avLst/>
          </a:prstGeom>
          <a:solidFill>
            <a:srgbClr val="009A46"/>
          </a:solidFill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b="1" u="sng" dirty="0"/>
              <a:t>4</a:t>
            </a:r>
            <a:r>
              <a:rPr lang="en-US" b="1" u="sng" baseline="30000" dirty="0"/>
              <a:t>th</a:t>
            </a:r>
            <a:r>
              <a:rPr lang="en-US" b="1" u="sng" dirty="0"/>
              <a:t>  output gear shaft   </a:t>
            </a:r>
          </a:p>
          <a:p>
            <a:pPr algn="l"/>
            <a:r>
              <a:rPr lang="en-US" sz="1600" b="1" dirty="0"/>
              <a:t>Outer race impression &amp; Bearing Roller minor pitting Found </a:t>
            </a:r>
          </a:p>
          <a:p>
            <a:pPr algn="l"/>
            <a:r>
              <a:rPr lang="en-US" sz="1600" b="1" dirty="0"/>
              <a:t>Heavy pitting found at mill side &amp; turbine side bottom bearing seat.</a:t>
            </a:r>
            <a:endParaRPr lang="en-IN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49C5D6-F064-8346-1D46-1A46CC7C53CD}"/>
              </a:ext>
            </a:extLst>
          </p:cNvPr>
          <p:cNvSpPr txBox="1"/>
          <p:nvPr/>
        </p:nvSpPr>
        <p:spPr>
          <a:xfrm>
            <a:off x="871181" y="1346668"/>
            <a:ext cx="3547571" cy="830997"/>
          </a:xfrm>
          <a:prstGeom prst="rect">
            <a:avLst/>
          </a:prstGeom>
          <a:solidFill>
            <a:srgbClr val="009A46"/>
          </a:solidFill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u="sng" dirty="0"/>
              <a:t>4th  MILL INTERMEDIATE GEAR SHAFT </a:t>
            </a:r>
          </a:p>
          <a:p>
            <a:r>
              <a:rPr lang="en-US" sz="1600" b="1" dirty="0"/>
              <a:t> Pitting found at gear teeth 16 out off 61 teeth.</a:t>
            </a:r>
            <a:endParaRPr lang="en-IN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403354-D538-3E98-C389-9F09A4DDBF00}"/>
              </a:ext>
            </a:extLst>
          </p:cNvPr>
          <p:cNvSpPr txBox="1"/>
          <p:nvPr/>
        </p:nvSpPr>
        <p:spPr>
          <a:xfrm>
            <a:off x="1653376" y="5181600"/>
            <a:ext cx="2765376" cy="1077218"/>
          </a:xfrm>
          <a:prstGeom prst="rect">
            <a:avLst/>
          </a:prstGeom>
          <a:solidFill>
            <a:srgbClr val="009A46"/>
          </a:solidFill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u="sng" dirty="0"/>
              <a:t>4</a:t>
            </a:r>
            <a:r>
              <a:rPr lang="en-US" sz="1600" b="1" u="sng" baseline="30000" dirty="0"/>
              <a:t>th</a:t>
            </a:r>
            <a:r>
              <a:rPr lang="en-US" sz="1600" b="1" u="sng" dirty="0"/>
              <a:t> MILL INTERMEDIATE PINION SHAFT </a:t>
            </a:r>
          </a:p>
          <a:p>
            <a:pPr algn="l"/>
            <a:r>
              <a:rPr lang="en-US" sz="1600" b="1" dirty="0"/>
              <a:t>Pitting found on pinion teeth 4 Nos out of 18 Teeth.</a:t>
            </a:r>
            <a:endParaRPr lang="en-IN" sz="1600" b="1" dirty="0"/>
          </a:p>
        </p:txBody>
      </p:sp>
      <p:pic>
        <p:nvPicPr>
          <p:cNvPr id="10" name="Picture 9" descr="A close-up of a metal object&#10;&#10;AI-generated content may be incorrect.">
            <a:extLst>
              <a:ext uri="{FF2B5EF4-FFF2-40B4-BE49-F238E27FC236}">
                <a16:creationId xmlns:a16="http://schemas.microsoft.com/office/drawing/2014/main" id="{6CE15506-2661-BA50-1B6E-FFBB901D0F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21" b="20678"/>
          <a:stretch>
            <a:fillRect/>
          </a:stretch>
        </p:blipFill>
        <p:spPr>
          <a:xfrm>
            <a:off x="9371244" y="4110602"/>
            <a:ext cx="2494014" cy="227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17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479F8-4F4B-A4CE-ACDF-6123A5022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66A925-B1CB-A687-E8D2-13BC54F81A2A}"/>
              </a:ext>
            </a:extLst>
          </p:cNvPr>
          <p:cNvSpPr txBox="1"/>
          <p:nvPr/>
        </p:nvSpPr>
        <p:spPr>
          <a:xfrm>
            <a:off x="1843549" y="132735"/>
            <a:ext cx="836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SBN 630 Gear Box for Mill No-1,2,3,&amp; 4 Overhauling Report off season 2023 to 2025</a:t>
            </a:r>
            <a:endParaRPr lang="en-IN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0BC0BD2-3356-7C48-590B-8F98C0E4B767}"/>
              </a:ext>
            </a:extLst>
          </p:cNvPr>
          <p:cNvGraphicFramePr>
            <a:graphicFrameLocks noGrp="1"/>
          </p:cNvGraphicFramePr>
          <p:nvPr/>
        </p:nvGraphicFramePr>
        <p:xfrm>
          <a:off x="533400" y="990600"/>
          <a:ext cx="11506201" cy="54102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3051">
                  <a:extLst>
                    <a:ext uri="{9D8B030D-6E8A-4147-A177-3AD203B41FA5}">
                      <a16:colId xmlns:a16="http://schemas.microsoft.com/office/drawing/2014/main" val="3808683262"/>
                    </a:ext>
                  </a:extLst>
                </a:gridCol>
                <a:gridCol w="3260122">
                  <a:extLst>
                    <a:ext uri="{9D8B030D-6E8A-4147-A177-3AD203B41FA5}">
                      <a16:colId xmlns:a16="http://schemas.microsoft.com/office/drawing/2014/main" val="195800805"/>
                    </a:ext>
                  </a:extLst>
                </a:gridCol>
                <a:gridCol w="2687627">
                  <a:extLst>
                    <a:ext uri="{9D8B030D-6E8A-4147-A177-3AD203B41FA5}">
                      <a16:colId xmlns:a16="http://schemas.microsoft.com/office/drawing/2014/main" val="1082453949"/>
                    </a:ext>
                  </a:extLst>
                </a:gridCol>
                <a:gridCol w="1916342">
                  <a:extLst>
                    <a:ext uri="{9D8B030D-6E8A-4147-A177-3AD203B41FA5}">
                      <a16:colId xmlns:a16="http://schemas.microsoft.com/office/drawing/2014/main" val="3501708391"/>
                    </a:ext>
                  </a:extLst>
                </a:gridCol>
                <a:gridCol w="1824445">
                  <a:extLst>
                    <a:ext uri="{9D8B030D-6E8A-4147-A177-3AD203B41FA5}">
                      <a16:colId xmlns:a16="http://schemas.microsoft.com/office/drawing/2014/main" val="4047581895"/>
                    </a:ext>
                  </a:extLst>
                </a:gridCol>
                <a:gridCol w="1364614">
                  <a:extLst>
                    <a:ext uri="{9D8B030D-6E8A-4147-A177-3AD203B41FA5}">
                      <a16:colId xmlns:a16="http://schemas.microsoft.com/office/drawing/2014/main" val="530213497"/>
                    </a:ext>
                  </a:extLst>
                </a:gridCol>
              </a:tblGrid>
              <a:tr h="2017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Sr. No.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Item Description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Observation O/S 2025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Observation O/S 2024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Observation O/S 2023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Remark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604502"/>
                  </a:ext>
                </a:extLst>
              </a:tr>
              <a:tr h="20179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1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MILL NO. 1 FMG GEAR BOX (SBN-630) Sr.No.WHG16569LH 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603629"/>
                  </a:ext>
                </a:extLst>
              </a:tr>
              <a:tr h="2017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A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Input pinion 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9774001"/>
                  </a:ext>
                </a:extLst>
              </a:tr>
              <a:tr h="39870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 dirty="0" err="1">
                          <a:effectLst/>
                        </a:rPr>
                        <a:t>i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Input pinion Bearing Seat ,Top Cover Seat &amp; pinion teeth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Minor pitting  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 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 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5612833"/>
                  </a:ext>
                </a:extLst>
              </a:tr>
              <a:tr h="2017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B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Intermediate Gear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6721796"/>
                  </a:ext>
                </a:extLst>
              </a:tr>
              <a:tr h="20179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Intermediate pinion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Minor pitting / chip out 9 teeth out of 18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Increase to last year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7516277"/>
                  </a:ext>
                </a:extLst>
              </a:tr>
              <a:tr h="2017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C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Output Gear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2200396"/>
                  </a:ext>
                </a:extLst>
              </a:tr>
              <a:tr h="2017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Output gear bearing seat in top cover DE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 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 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 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9691221"/>
                  </a:ext>
                </a:extLst>
              </a:tr>
              <a:tr h="2017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ii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Output gear bearing seat in bottom cover DE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Heavy pitting 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Heavy pitting 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Heavy pitting 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4184343"/>
                  </a:ext>
                </a:extLst>
              </a:tr>
              <a:tr h="2017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ii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Output gear bearing seat in top cover NDE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 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 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 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9259914"/>
                  </a:ext>
                </a:extLst>
              </a:tr>
              <a:tr h="2017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iv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Output gear bearing seat in bottom cover NDE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Heavy pitting 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Heavy pitting 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Heavy pitting 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2962817"/>
                  </a:ext>
                </a:extLst>
              </a:tr>
              <a:tr h="2017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v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Output gear teeth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 / Scratch 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Minor pitting / Scratch  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 / Scratch 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9986405"/>
                  </a:ext>
                </a:extLst>
              </a:tr>
              <a:tr h="20179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2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MILL NO. 2 FMG GEAR BOX (SBN-630) Sr.No.WHG16559LH 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780406"/>
                  </a:ext>
                </a:extLst>
              </a:tr>
              <a:tr h="2017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A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Input pinion 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903597"/>
                  </a:ext>
                </a:extLst>
              </a:tr>
              <a:tr h="39870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Input pinion Bearing Seat ,Top Cover Seat &amp; pinion teeth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Minor pitting  Starting stage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Minor pitting  Starting stage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  Starting stage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2407397"/>
                  </a:ext>
                </a:extLst>
              </a:tr>
              <a:tr h="2017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B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Intermediate Gear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545963"/>
                  </a:ext>
                </a:extLst>
              </a:tr>
              <a:tr h="39870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Intermediate pinion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Minor pitting out 3 teeth out of 18 Starting stage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Minor pitting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Minor pitting out Starting stage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Increase to last year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2794910"/>
                  </a:ext>
                </a:extLst>
              </a:tr>
              <a:tr h="2017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C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Output Gear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2439152"/>
                  </a:ext>
                </a:extLst>
              </a:tr>
              <a:tr h="2017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Output gear bearing seat in top cover DE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 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Minor pitting  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 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188652"/>
                  </a:ext>
                </a:extLst>
              </a:tr>
              <a:tr h="2017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ii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Output gear bearing seat in bottom cover DE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Heavy pitting 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Heavy pitting 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Heavy pitting 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7921011"/>
                  </a:ext>
                </a:extLst>
              </a:tr>
              <a:tr h="2017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ii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Output gear bearing seat in top cover NDE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Minor pitting  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Minor pitting  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Minor pitting  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85127"/>
                  </a:ext>
                </a:extLst>
              </a:tr>
              <a:tr h="2017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iv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Output gear bearing seat in bottom cover NDE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Heavy pitting 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Heavy pitting 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Heavy pitting 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066204"/>
                  </a:ext>
                </a:extLst>
              </a:tr>
              <a:tr h="38008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v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Output gear teeth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Minor pitting / chip out 13 teeth out of 69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Minor pitting  Starting stage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Minor pitting  Starting stage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Increase to last year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1596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2900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F46E0-8184-7D9E-9E8C-183D73331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3BBBCC1-0EC6-BAB5-9381-13BD83C1F3A4}"/>
              </a:ext>
            </a:extLst>
          </p:cNvPr>
          <p:cNvGraphicFramePr>
            <a:graphicFrameLocks noGrp="1"/>
          </p:cNvGraphicFramePr>
          <p:nvPr/>
        </p:nvGraphicFramePr>
        <p:xfrm>
          <a:off x="533400" y="990600"/>
          <a:ext cx="11353801" cy="54864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3050">
                  <a:extLst>
                    <a:ext uri="{9D8B030D-6E8A-4147-A177-3AD203B41FA5}">
                      <a16:colId xmlns:a16="http://schemas.microsoft.com/office/drawing/2014/main" val="3808683262"/>
                    </a:ext>
                  </a:extLst>
                </a:gridCol>
                <a:gridCol w="3260122">
                  <a:extLst>
                    <a:ext uri="{9D8B030D-6E8A-4147-A177-3AD203B41FA5}">
                      <a16:colId xmlns:a16="http://schemas.microsoft.com/office/drawing/2014/main" val="195800805"/>
                    </a:ext>
                  </a:extLst>
                </a:gridCol>
                <a:gridCol w="2865237">
                  <a:extLst>
                    <a:ext uri="{9D8B030D-6E8A-4147-A177-3AD203B41FA5}">
                      <a16:colId xmlns:a16="http://schemas.microsoft.com/office/drawing/2014/main" val="1082453949"/>
                    </a:ext>
                  </a:extLst>
                </a:gridCol>
                <a:gridCol w="1738733">
                  <a:extLst>
                    <a:ext uri="{9D8B030D-6E8A-4147-A177-3AD203B41FA5}">
                      <a16:colId xmlns:a16="http://schemas.microsoft.com/office/drawing/2014/main" val="2187214550"/>
                    </a:ext>
                  </a:extLst>
                </a:gridCol>
                <a:gridCol w="1646397">
                  <a:extLst>
                    <a:ext uri="{9D8B030D-6E8A-4147-A177-3AD203B41FA5}">
                      <a16:colId xmlns:a16="http://schemas.microsoft.com/office/drawing/2014/main" val="4047581895"/>
                    </a:ext>
                  </a:extLst>
                </a:gridCol>
                <a:gridCol w="1390262">
                  <a:extLst>
                    <a:ext uri="{9D8B030D-6E8A-4147-A177-3AD203B41FA5}">
                      <a16:colId xmlns:a16="http://schemas.microsoft.com/office/drawing/2014/main" val="1498668537"/>
                    </a:ext>
                  </a:extLst>
                </a:gridCol>
              </a:tblGrid>
              <a:tr h="33865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Sr. No.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Item Description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Observation O/S 2025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Observation O/F 2024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Observation O/F 2023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Remark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604502"/>
                  </a:ext>
                </a:extLst>
              </a:tr>
              <a:tr h="18965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3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MILL NO. 3 FMG GEAR BOX (SBN-630) Sr.No.WHG16422 LH Make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050567"/>
                  </a:ext>
                </a:extLst>
              </a:tr>
              <a:tr h="18965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A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Input pinion 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3821006"/>
                  </a:ext>
                </a:extLst>
              </a:tr>
              <a:tr h="18965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Input pinion gear teeth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 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 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 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3775134"/>
                  </a:ext>
                </a:extLst>
              </a:tr>
              <a:tr h="18965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B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Intermediate Gear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1490437"/>
                  </a:ext>
                </a:extLst>
              </a:tr>
              <a:tr h="33865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Intermediate gear teeth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Minor pitting / chip out 09 teeth out of 61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Minor pitting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Increase to last year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4875711"/>
                  </a:ext>
                </a:extLst>
              </a:tr>
              <a:tr h="33865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ii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Intermediate pinion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Minor pitting / chip out 02 teeth out of 18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Minor Scratch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Minor Scratch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Increase to last year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863950"/>
                  </a:ext>
                </a:extLst>
              </a:tr>
              <a:tr h="18965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C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Output Gear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154291"/>
                  </a:ext>
                </a:extLst>
              </a:tr>
              <a:tr h="18965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Output gear bearing seat in top cover DE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 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 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 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1374401"/>
                  </a:ext>
                </a:extLst>
              </a:tr>
              <a:tr h="18965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ii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Output gear bearing seat in bottom cover 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Heavy pitting 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Heavy pitting 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Heavy pitting 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8771363"/>
                  </a:ext>
                </a:extLst>
              </a:tr>
              <a:tr h="18965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ii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Output gear bearing seat in top cover NDE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 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 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 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9717435"/>
                  </a:ext>
                </a:extLst>
              </a:tr>
              <a:tr h="18965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iv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Output gear bearing seat in bottom cover NDE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Heavy pitting 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Heavy pitting 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Heavy pitting 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7741096"/>
                  </a:ext>
                </a:extLst>
              </a:tr>
              <a:tr h="18965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v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Output gear teeth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Scratch/ pitting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Scratch/ pitting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Scratch/ pitting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563253"/>
                  </a:ext>
                </a:extLst>
              </a:tr>
              <a:tr h="18965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4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MILL NO. 4 FMG GEAR BOX (SBN-630) Sr.No.WHG16393 LH Make 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074341"/>
                  </a:ext>
                </a:extLst>
              </a:tr>
              <a:tr h="18965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A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Input pinion 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8999614"/>
                  </a:ext>
                </a:extLst>
              </a:tr>
              <a:tr h="18965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Input pinion gear teeth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 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 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 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099479"/>
                  </a:ext>
                </a:extLst>
              </a:tr>
              <a:tr h="18965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B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Intermediate Gear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30725"/>
                  </a:ext>
                </a:extLst>
              </a:tr>
              <a:tr h="33865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Intermediate gear teeth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Minor pitting / chip out 16 teeth out of 61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Increase to last year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720875"/>
                  </a:ext>
                </a:extLst>
              </a:tr>
              <a:tr h="33865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ii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Intermediate pinion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Minor pitting / chip out 04 teeth out of 18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Increase to last year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7591836"/>
                  </a:ext>
                </a:extLst>
              </a:tr>
              <a:tr h="18965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C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b="1" u="none" strike="noStrike" dirty="0">
                          <a:effectLst/>
                        </a:rPr>
                        <a:t>Output Gear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739872"/>
                  </a:ext>
                </a:extLst>
              </a:tr>
              <a:tr h="18965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Output gear bearing seat in top cover 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Pitting  Found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Pitting  Found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 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651711"/>
                  </a:ext>
                </a:extLst>
              </a:tr>
              <a:tr h="18965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ii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Output gear bearing seat in bottom cover 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Heavy pitting 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Heavy pitting 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pitting 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6159896"/>
                  </a:ext>
                </a:extLst>
              </a:tr>
              <a:tr h="18965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ii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Output gear bearing seat in top cover NDE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 pitting  Found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 pitting  Found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Pitting  Found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29024"/>
                  </a:ext>
                </a:extLst>
              </a:tr>
              <a:tr h="18965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iv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Output gear bearing seat in bottom cover NDE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Heavy pitting 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Heavy pitting 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Heavy pitting 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3831724"/>
                  </a:ext>
                </a:extLst>
              </a:tr>
              <a:tr h="18965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v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Output gear teeth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Minor Scratch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Minor Scratch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Pitting Found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33" marR="4533" marT="45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974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28146C2-0CC7-51AB-3EB4-4664826AFF72}"/>
              </a:ext>
            </a:extLst>
          </p:cNvPr>
          <p:cNvSpPr txBox="1"/>
          <p:nvPr/>
        </p:nvSpPr>
        <p:spPr>
          <a:xfrm>
            <a:off x="1843549" y="132735"/>
            <a:ext cx="836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SBN 630 Gear Box for Mill No-1,2,3,&amp; 4 Overhauling Report off season 2023 to 2025</a:t>
            </a:r>
            <a:endParaRPr lang="en-IN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480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5D9A0-7CF3-D8D3-6F6E-5576BA63D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1658D3-7CB5-A7AC-0596-8C83B6C9CBA6}"/>
              </a:ext>
            </a:extLst>
          </p:cNvPr>
          <p:cNvSpPr txBox="1"/>
          <p:nvPr/>
        </p:nvSpPr>
        <p:spPr>
          <a:xfrm>
            <a:off x="2057400" y="249165"/>
            <a:ext cx="8991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COMPLETIVE PRICE LIST OF GEAR BOX SPARE AND NEW SBN-630</a:t>
            </a:r>
            <a:endParaRPr lang="en-IN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0CD1200-CF6D-4880-3532-85EAD00D445B}"/>
              </a:ext>
            </a:extLst>
          </p:cNvPr>
          <p:cNvGraphicFramePr>
            <a:graphicFrameLocks noGrp="1"/>
          </p:cNvGraphicFramePr>
          <p:nvPr/>
        </p:nvGraphicFramePr>
        <p:xfrm>
          <a:off x="196949" y="914400"/>
          <a:ext cx="11830930" cy="52943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5051">
                  <a:extLst>
                    <a:ext uri="{9D8B030D-6E8A-4147-A177-3AD203B41FA5}">
                      <a16:colId xmlns:a16="http://schemas.microsoft.com/office/drawing/2014/main" val="3054988412"/>
                    </a:ext>
                  </a:extLst>
                </a:gridCol>
                <a:gridCol w="5105604">
                  <a:extLst>
                    <a:ext uri="{9D8B030D-6E8A-4147-A177-3AD203B41FA5}">
                      <a16:colId xmlns:a16="http://schemas.microsoft.com/office/drawing/2014/main" val="2728549157"/>
                    </a:ext>
                  </a:extLst>
                </a:gridCol>
                <a:gridCol w="658759">
                  <a:extLst>
                    <a:ext uri="{9D8B030D-6E8A-4147-A177-3AD203B41FA5}">
                      <a16:colId xmlns:a16="http://schemas.microsoft.com/office/drawing/2014/main" val="3881987396"/>
                    </a:ext>
                  </a:extLst>
                </a:gridCol>
                <a:gridCol w="667659">
                  <a:extLst>
                    <a:ext uri="{9D8B030D-6E8A-4147-A177-3AD203B41FA5}">
                      <a16:colId xmlns:a16="http://schemas.microsoft.com/office/drawing/2014/main" val="1464800250"/>
                    </a:ext>
                  </a:extLst>
                </a:gridCol>
                <a:gridCol w="1032648">
                  <a:extLst>
                    <a:ext uri="{9D8B030D-6E8A-4147-A177-3AD203B41FA5}">
                      <a16:colId xmlns:a16="http://schemas.microsoft.com/office/drawing/2014/main" val="821601907"/>
                    </a:ext>
                  </a:extLst>
                </a:gridCol>
                <a:gridCol w="1050452">
                  <a:extLst>
                    <a:ext uri="{9D8B030D-6E8A-4147-A177-3AD203B41FA5}">
                      <a16:colId xmlns:a16="http://schemas.microsoft.com/office/drawing/2014/main" val="4134087271"/>
                    </a:ext>
                  </a:extLst>
                </a:gridCol>
                <a:gridCol w="2750757">
                  <a:extLst>
                    <a:ext uri="{9D8B030D-6E8A-4147-A177-3AD203B41FA5}">
                      <a16:colId xmlns:a16="http://schemas.microsoft.com/office/drawing/2014/main" val="237178083"/>
                    </a:ext>
                  </a:extLst>
                </a:gridCol>
              </a:tblGrid>
              <a:tr h="30746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Sr. No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Description of Material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Unit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Total Qty. (Nos.)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Elecon</a:t>
                      </a:r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Unit Ex- works Price In Rs.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Elann Drive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Remark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17113"/>
                  </a:ext>
                </a:extLst>
              </a:tr>
              <a:tr h="11712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u="none" strike="noStrike">
                          <a:effectLst/>
                        </a:rPr>
                        <a:t>A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600" u="none" strike="noStrike" dirty="0">
                          <a:effectLst/>
                        </a:rPr>
                        <a:t>Service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600" u="none" strike="noStrike">
                          <a:effectLst/>
                        </a:rPr>
                        <a:t> 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u="none" strike="noStrike">
                          <a:effectLst/>
                        </a:rPr>
                        <a:t> Ref no. EECL/NZ/DL/0153 Date. 26.12.2025                                      Ref No. Elann Drive QUOTE # EDAPL/25-26/N451 Date 08-01-2026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000874"/>
                  </a:ext>
                </a:extLst>
              </a:tr>
              <a:tr h="30746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u="none" strike="noStrike">
                          <a:effectLst/>
                        </a:rPr>
                        <a:t>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Charges for dismantle, inspection, testing and painting of existing Coupling at our works. </a:t>
                      </a:r>
                      <a:r>
                        <a:rPr lang="en-US" sz="1600" u="none" strike="noStrike" dirty="0" err="1">
                          <a:effectLst/>
                        </a:rPr>
                        <a:t>Elecon</a:t>
                      </a:r>
                      <a:r>
                        <a:rPr lang="en-US" sz="1600" u="none" strike="noStrike" dirty="0">
                          <a:effectLst/>
                        </a:rPr>
                        <a:t> Make Coupling Type &amp; Size: SBN-630 Sr. No. 16393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u="none" strike="noStrike">
                          <a:effectLst/>
                        </a:rPr>
                        <a:t>Nos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u="none" strike="noStrike">
                          <a:effectLst/>
                        </a:rPr>
                        <a:t>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u="none" strike="noStrike">
                          <a:effectLst/>
                        </a:rPr>
                        <a:t>5,00,000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u="none" strike="noStrike">
                          <a:effectLst/>
                        </a:rPr>
                        <a:t>1,00,000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30826"/>
                  </a:ext>
                </a:extLst>
              </a:tr>
              <a:tr h="20497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u="none" strike="noStrike">
                          <a:effectLst/>
                        </a:rPr>
                        <a:t>2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Rectification/Replacement of bearing seating area (per bearing seating area)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u="none" strike="noStrike">
                          <a:effectLst/>
                        </a:rPr>
                        <a:t>Nos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u="none" strike="noStrike">
                          <a:effectLst/>
                        </a:rPr>
                        <a:t>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u="none" strike="noStrike">
                          <a:effectLst/>
                        </a:rPr>
                        <a:t>50000 (One Side)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u="none" strike="noStrike">
                          <a:effectLst/>
                        </a:rPr>
                        <a:t>2,75,000 (Both Side)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632486"/>
                  </a:ext>
                </a:extLst>
              </a:tr>
              <a:tr h="11712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u="none" strike="noStrike">
                          <a:effectLst/>
                        </a:rPr>
                        <a:t>B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600" u="none" strike="noStrike" dirty="0">
                          <a:effectLst/>
                        </a:rPr>
                        <a:t>Item Description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600" u="none" strike="noStrike">
                          <a:effectLst/>
                        </a:rPr>
                        <a:t> 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Ref. No.: D04/NZ/G-2857</a:t>
                      </a:r>
                      <a:r>
                        <a:rPr lang="en-US" sz="1600" u="none" strike="noStrike">
                          <a:effectLst/>
                        </a:rPr>
                        <a:t>/R1 Date</a:t>
                      </a:r>
                      <a:r>
                        <a:rPr lang="en-US" sz="1600" u="none" strike="noStrike" dirty="0">
                          <a:effectLst/>
                        </a:rPr>
                        <a:t>: 16th December 2025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9796458"/>
                  </a:ext>
                </a:extLst>
              </a:tr>
              <a:tr h="30160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u="none" strike="noStrike">
                          <a:effectLst/>
                        </a:rPr>
                        <a:t>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600" u="none" strike="noStrike" dirty="0">
                          <a:effectLst/>
                        </a:rPr>
                        <a:t>Input Pinion (Part No. 102) suitable for </a:t>
                      </a:r>
                      <a:r>
                        <a:rPr lang="en-IN" sz="1600" u="none" strike="noStrike" dirty="0" err="1">
                          <a:effectLst/>
                        </a:rPr>
                        <a:t>Elecon</a:t>
                      </a:r>
                      <a:r>
                        <a:rPr lang="en-IN" sz="1600" u="none" strike="noStrike" dirty="0">
                          <a:effectLst/>
                        </a:rPr>
                        <a:t> Make Gearbox Type &amp; Size: SBN-630, Ratio 14:1 as per existing Sr. No. WHG 16559 LH. (HSN Code: 84839000)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u="none" strike="noStrike">
                          <a:effectLst/>
                        </a:rPr>
                        <a:t>Nos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u="none" strike="noStrike">
                          <a:effectLst/>
                        </a:rPr>
                        <a:t>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u="none" strike="noStrike">
                          <a:effectLst/>
                        </a:rPr>
                        <a:t>12,05,710/-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u="none" strike="noStrike">
                          <a:effectLst/>
                        </a:rPr>
                        <a:t>1,56,744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007846"/>
                  </a:ext>
                </a:extLst>
              </a:tr>
              <a:tr h="30746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u="none" strike="noStrike">
                          <a:effectLst/>
                        </a:rPr>
                        <a:t>2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t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1 </a:t>
                      </a:r>
                      <a:r>
                        <a:rPr lang="en-US" sz="1600" u="none" strike="noStrike" dirty="0" err="1">
                          <a:effectLst/>
                        </a:rPr>
                        <a:t>st</a:t>
                      </a:r>
                      <a:r>
                        <a:rPr lang="en-US" sz="1600" u="none" strike="noStrike" dirty="0">
                          <a:effectLst/>
                        </a:rPr>
                        <a:t> Intermediate Wheel (Part No. 103) suitable for </a:t>
                      </a:r>
                      <a:r>
                        <a:rPr lang="en-US" sz="1600" u="none" strike="noStrike" dirty="0" err="1">
                          <a:effectLst/>
                        </a:rPr>
                        <a:t>Elecon</a:t>
                      </a:r>
                      <a:r>
                        <a:rPr lang="en-US" sz="1600" u="none" strike="noStrike" dirty="0">
                          <a:effectLst/>
                        </a:rPr>
                        <a:t> Make Gearbox Type &amp; Size: SBN-630, Ratio 14:1 as per existing Sr. No. WHG 16559 LH. (HSN Code: 84839000)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u="none" strike="noStrike">
                          <a:effectLst/>
                        </a:rPr>
                        <a:t>Nos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u="none" strike="noStrike">
                          <a:effectLst/>
                        </a:rPr>
                        <a:t>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u="none" strike="noStrike">
                          <a:effectLst/>
                        </a:rPr>
                        <a:t>12,05,710/-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u="none" strike="noStrike">
                          <a:effectLst/>
                        </a:rPr>
                        <a:t>2,88,428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19180"/>
                  </a:ext>
                </a:extLst>
              </a:tr>
              <a:tr h="30746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u="none" strike="noStrike">
                          <a:effectLst/>
                        </a:rPr>
                        <a:t>3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1 </a:t>
                      </a:r>
                      <a:r>
                        <a:rPr lang="en-US" sz="1600" u="none" strike="noStrike" dirty="0" err="1">
                          <a:effectLst/>
                        </a:rPr>
                        <a:t>st</a:t>
                      </a:r>
                      <a:r>
                        <a:rPr lang="en-US" sz="1600" u="none" strike="noStrike" dirty="0">
                          <a:effectLst/>
                        </a:rPr>
                        <a:t> Intermediate Pinion (Part No. 302) suitable for </a:t>
                      </a:r>
                      <a:r>
                        <a:rPr lang="en-US" sz="1600" u="none" strike="noStrike" dirty="0" err="1">
                          <a:effectLst/>
                        </a:rPr>
                        <a:t>Elecon</a:t>
                      </a:r>
                      <a:r>
                        <a:rPr lang="en-US" sz="1600" u="none" strike="noStrike" dirty="0">
                          <a:effectLst/>
                        </a:rPr>
                        <a:t> Make Gearbox Type &amp; Size: SBN-630, Ratio 14:1 as per existing Sr. No. WHG 16559 LH. (HSN Code: 84839000)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u="none" strike="noStrike">
                          <a:effectLst/>
                        </a:rPr>
                        <a:t>Nos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u="none" strike="noStrike">
                          <a:effectLst/>
                        </a:rPr>
                        <a:t>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u="none" strike="noStrike">
                          <a:effectLst/>
                        </a:rPr>
                        <a:t>13,02,170/-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u="none" strike="noStrike">
                          <a:effectLst/>
                        </a:rPr>
                        <a:t>2,19,709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162079"/>
                  </a:ext>
                </a:extLst>
              </a:tr>
              <a:tr h="30746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u="none" strike="noStrike">
                          <a:effectLst/>
                        </a:rPr>
                        <a:t>4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600" u="none" strike="noStrike" dirty="0">
                          <a:effectLst/>
                        </a:rPr>
                        <a:t>Output Wheel (Part No. 303) suitable for </a:t>
                      </a:r>
                      <a:r>
                        <a:rPr lang="en-IN" sz="1600" u="none" strike="noStrike" dirty="0" err="1">
                          <a:effectLst/>
                        </a:rPr>
                        <a:t>Elecon</a:t>
                      </a:r>
                      <a:r>
                        <a:rPr lang="en-IN" sz="1600" u="none" strike="noStrike" dirty="0">
                          <a:effectLst/>
                        </a:rPr>
                        <a:t> Make Gearbox Type &amp; Size: SBN-630, Ratio 14:1 as per existing Sr. No. WHG 16559 LH. (HSN Code: 84839000)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u="none" strike="noStrike">
                          <a:effectLst/>
                        </a:rPr>
                        <a:t>Nos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u="none" strike="noStrike">
                          <a:effectLst/>
                        </a:rPr>
                        <a:t>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u="none" strike="noStrike">
                          <a:effectLst/>
                        </a:rPr>
                        <a:t>12,05,710/-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u="none" strike="noStrike" dirty="0">
                          <a:effectLst/>
                        </a:rPr>
                        <a:t>7,92,185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304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63435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1FD54F9-82EA-0938-65A5-1D37A8B4609B}"/>
              </a:ext>
            </a:extLst>
          </p:cNvPr>
          <p:cNvGraphicFramePr>
            <a:graphicFrameLocks noGrp="1"/>
          </p:cNvGraphicFramePr>
          <p:nvPr/>
        </p:nvGraphicFramePr>
        <p:xfrm>
          <a:off x="533400" y="914401"/>
          <a:ext cx="11329935" cy="57305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2669">
                  <a:extLst>
                    <a:ext uri="{9D8B030D-6E8A-4147-A177-3AD203B41FA5}">
                      <a16:colId xmlns:a16="http://schemas.microsoft.com/office/drawing/2014/main" val="3054988412"/>
                    </a:ext>
                  </a:extLst>
                </a:gridCol>
                <a:gridCol w="4884650">
                  <a:extLst>
                    <a:ext uri="{9D8B030D-6E8A-4147-A177-3AD203B41FA5}">
                      <a16:colId xmlns:a16="http://schemas.microsoft.com/office/drawing/2014/main" val="2728549157"/>
                    </a:ext>
                  </a:extLst>
                </a:gridCol>
                <a:gridCol w="639760">
                  <a:extLst>
                    <a:ext uri="{9D8B030D-6E8A-4147-A177-3AD203B41FA5}">
                      <a16:colId xmlns:a16="http://schemas.microsoft.com/office/drawing/2014/main" val="3881987396"/>
                    </a:ext>
                  </a:extLst>
                </a:gridCol>
                <a:gridCol w="692085">
                  <a:extLst>
                    <a:ext uri="{9D8B030D-6E8A-4147-A177-3AD203B41FA5}">
                      <a16:colId xmlns:a16="http://schemas.microsoft.com/office/drawing/2014/main" val="1464800250"/>
                    </a:ext>
                  </a:extLst>
                </a:gridCol>
                <a:gridCol w="1406046">
                  <a:extLst>
                    <a:ext uri="{9D8B030D-6E8A-4147-A177-3AD203B41FA5}">
                      <a16:colId xmlns:a16="http://schemas.microsoft.com/office/drawing/2014/main" val="821601907"/>
                    </a:ext>
                  </a:extLst>
                </a:gridCol>
                <a:gridCol w="1628054">
                  <a:extLst>
                    <a:ext uri="{9D8B030D-6E8A-4147-A177-3AD203B41FA5}">
                      <a16:colId xmlns:a16="http://schemas.microsoft.com/office/drawing/2014/main" val="4134087271"/>
                    </a:ext>
                  </a:extLst>
                </a:gridCol>
                <a:gridCol w="1616671">
                  <a:extLst>
                    <a:ext uri="{9D8B030D-6E8A-4147-A177-3AD203B41FA5}">
                      <a16:colId xmlns:a16="http://schemas.microsoft.com/office/drawing/2014/main" val="237178083"/>
                    </a:ext>
                  </a:extLst>
                </a:gridCol>
              </a:tblGrid>
              <a:tr h="35400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Sr.</a:t>
                      </a:r>
                    </a:p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Description of Material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Unit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Total Qty. (Nos.)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Elecon</a:t>
                      </a: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Unit Ex- works Price In Rs.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Elann Drive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Remark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17113"/>
                  </a:ext>
                </a:extLst>
              </a:tr>
              <a:tr h="56011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u="none" strike="noStrike" dirty="0">
                          <a:effectLst/>
                        </a:rPr>
                        <a:t>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u="none" strike="noStrike" dirty="0">
                          <a:effectLst/>
                        </a:rPr>
                        <a:t>Output Shaft (Part No. 202) suitable for </a:t>
                      </a:r>
                      <a:r>
                        <a:rPr lang="en-IN" sz="1400" u="none" strike="noStrike" dirty="0" err="1">
                          <a:effectLst/>
                        </a:rPr>
                        <a:t>Elecon</a:t>
                      </a:r>
                      <a:r>
                        <a:rPr lang="en-IN" sz="1400" u="none" strike="noStrike" dirty="0">
                          <a:effectLst/>
                        </a:rPr>
                        <a:t> Make Gearbox Type &amp; Size: SBN-630, Ratio 14:1 as per existing Sr. No. WHG 16559 LH. (HSN Code: 84839000)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u="none" strike="noStrike">
                          <a:effectLst/>
                        </a:rPr>
                        <a:t>Nos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u="none" strike="noStrike">
                          <a:effectLst/>
                        </a:rPr>
                        <a:t>1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u="none" strike="noStrike">
                          <a:effectLst/>
                        </a:rPr>
                        <a:t>3,85,830/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u="none" strike="noStrike" dirty="0">
                          <a:effectLst/>
                        </a:rPr>
                        <a:t>3,20,585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716899"/>
                  </a:ext>
                </a:extLst>
              </a:tr>
              <a:tr h="74613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u="none" strike="noStrike">
                          <a:effectLst/>
                        </a:rPr>
                        <a:t>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t">
                        <a:buNone/>
                      </a:pPr>
                      <a:r>
                        <a:rPr lang="en-IN" sz="1400" u="none" strike="noStrike" dirty="0" err="1">
                          <a:effectLst/>
                        </a:rPr>
                        <a:t>Elecon</a:t>
                      </a:r>
                      <a:r>
                        <a:rPr lang="en-IN" sz="1400" u="none" strike="noStrike" dirty="0">
                          <a:effectLst/>
                        </a:rPr>
                        <a:t> Make Gearbox Type &amp; Size: SBN-630 with CI Casing &amp; Internal Piping but, without Force Lubrication System (FLS) &amp; any other Accessories, Ratio 14:1 as per existing Sr. No. WHG 16559 LH.(HSN Code: 84834000)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u="none" strike="noStrike">
                          <a:effectLst/>
                        </a:rPr>
                        <a:t>Nos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u="none" strike="noStrike">
                          <a:effectLst/>
                        </a:rPr>
                        <a:t>1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u="none" strike="noStrike">
                          <a:effectLst/>
                        </a:rPr>
                        <a:t>65,10,850/-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u="none" strike="noStrike">
                          <a:effectLst/>
                        </a:rPr>
                        <a:t>34,00,000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u="none" strike="noStrike" dirty="0">
                          <a:effectLst/>
                        </a:rPr>
                        <a:t>Ref. No.: D04/NZ/G-2857 Date: 27th November 2025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34525"/>
                  </a:ext>
                </a:extLst>
              </a:tr>
              <a:tr h="74613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u="none" strike="noStrike">
                          <a:effectLst/>
                        </a:rPr>
                        <a:t>7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US" sz="1400" u="none" strike="noStrike" dirty="0">
                          <a:effectLst/>
                        </a:rPr>
                        <a:t>Complete Set of Internals without Gear Casing, Bearings, Oil Seals, All C-Class Items &amp; any other Accessories suitable for </a:t>
                      </a:r>
                      <a:r>
                        <a:rPr lang="en-US" sz="1400" u="none" strike="noStrike" dirty="0" err="1">
                          <a:effectLst/>
                        </a:rPr>
                        <a:t>Elecon</a:t>
                      </a:r>
                      <a:r>
                        <a:rPr lang="en-US" sz="1400" u="none" strike="noStrike" dirty="0">
                          <a:effectLst/>
                        </a:rPr>
                        <a:t> Make Gearbox Type &amp; Size: SBN-630, Ratio 14:1 as per existing Sr. No. WHG 16559 LH. (HSN Code: 84839000)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u="none" strike="noStrike">
                          <a:effectLst/>
                        </a:rPr>
                        <a:t>Nos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u="none" strike="noStrike">
                          <a:effectLst/>
                        </a:rPr>
                        <a:t>1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u="none" strike="noStrike" dirty="0">
                          <a:effectLst/>
                        </a:rPr>
                        <a:t>53,05,140/-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u="none" strike="noStrike" dirty="0">
                          <a:effectLst/>
                        </a:rPr>
                        <a:t>17,77,651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159533"/>
                  </a:ext>
                </a:extLst>
              </a:tr>
              <a:tr h="18808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u="none" strike="noStrike">
                          <a:effectLst/>
                        </a:rPr>
                        <a:t>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US" sz="1400" u="none" strike="noStrike" dirty="0">
                          <a:effectLst/>
                        </a:rPr>
                        <a:t>Complete fabricated Housing of Gearbox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u="none" strike="noStrike">
                          <a:effectLst/>
                        </a:rPr>
                        <a:t>Nos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u="none" strike="noStrike">
                          <a:effectLst/>
                        </a:rPr>
                        <a:t>1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u="none" strike="noStrike">
                          <a:effectLst/>
                        </a:rPr>
                        <a:t>NA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u="none" strike="noStrike">
                          <a:effectLst/>
                        </a:rPr>
                        <a:t>11,92,515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914301"/>
                  </a:ext>
                </a:extLst>
              </a:tr>
              <a:tr h="188080">
                <a:tc gridSpan="2"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Terms &amp; Conditions: 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593422"/>
                  </a:ext>
                </a:extLst>
              </a:tr>
              <a:tr h="37409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Price Basis:  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400" u="none" strike="noStrike" dirty="0">
                          <a:effectLst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u="none" strike="noStrike">
                          <a:effectLst/>
                        </a:rPr>
                        <a:t>Ex-Works Vallabh Vidhyanagar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6426565"/>
                  </a:ext>
                </a:extLst>
              </a:tr>
              <a:tr h="18808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Packing &amp; Forwarding: 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400" u="none" strike="noStrike" dirty="0">
                          <a:effectLst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u="none" strike="noStrike">
                          <a:effectLst/>
                        </a:rPr>
                        <a:t>3%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u="none" strike="noStrike">
                          <a:effectLst/>
                        </a:rPr>
                        <a:t>3%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739094"/>
                  </a:ext>
                </a:extLst>
              </a:tr>
              <a:tr h="18808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GST: 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400" u="none" strike="noStrike" dirty="0">
                          <a:effectLst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u="none" strike="noStrike" dirty="0">
                          <a:effectLst/>
                        </a:rPr>
                        <a:t>18%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u="none" strike="noStrike" dirty="0">
                          <a:effectLst/>
                        </a:rPr>
                        <a:t>18%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3121196"/>
                  </a:ext>
                </a:extLst>
              </a:tr>
              <a:tr h="18808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TDS: 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400" u="none" strike="noStrike" dirty="0">
                          <a:effectLst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u="none" strike="noStrike" dirty="0">
                          <a:effectLst/>
                        </a:rPr>
                        <a:t>0.1% &gt;10 Cr.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795534"/>
                  </a:ext>
                </a:extLst>
              </a:tr>
              <a:tr h="56011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Payment Term: 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u="none" strike="noStrike" dirty="0">
                          <a:effectLst/>
                        </a:rPr>
                        <a:t>30%Adv+GST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u="none" strike="noStrike" dirty="0">
                          <a:effectLst/>
                        </a:rPr>
                        <a:t>50% Advance and balance against PI Prior to dispatch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6287860"/>
                  </a:ext>
                </a:extLst>
              </a:tr>
              <a:tr h="18808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b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Delivery: 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u="none" strike="noStrike">
                          <a:effectLst/>
                        </a:rPr>
                        <a:t>5-6 Months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u="none" strike="noStrike" dirty="0">
                          <a:effectLst/>
                        </a:rPr>
                        <a:t>2-3 Month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6965270"/>
                  </a:ext>
                </a:extLst>
              </a:tr>
              <a:tr h="56011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400" b="1" u="none" strike="noStrike" dirty="0">
                          <a:effectLst/>
                        </a:rPr>
                        <a:t>Guarantee / Warranty:  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18 Month Supply/12 Month Insallation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u="none" strike="noStrike" dirty="0">
                          <a:effectLst/>
                        </a:rPr>
                        <a:t>12 Month Installation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400" u="none" strike="noStrike" dirty="0">
                          <a:effectLst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365" marR="2365" marT="236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564673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CA4A974-1279-6508-CB50-3D85D8699544}"/>
              </a:ext>
            </a:extLst>
          </p:cNvPr>
          <p:cNvSpPr txBox="1"/>
          <p:nvPr/>
        </p:nvSpPr>
        <p:spPr>
          <a:xfrm>
            <a:off x="1905000" y="381000"/>
            <a:ext cx="8153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COMPLETIVE PRICE LIST OF GEAR BOX SPARE AND NEW SBN-630</a:t>
            </a:r>
            <a:endParaRPr lang="en-IN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438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E34F5-FB88-C08C-155A-A8C6A309F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2A124C-FC0C-463D-8140-3E2E57D538D1}"/>
              </a:ext>
            </a:extLst>
          </p:cNvPr>
          <p:cNvSpPr txBox="1"/>
          <p:nvPr/>
        </p:nvSpPr>
        <p:spPr>
          <a:xfrm>
            <a:off x="1843549" y="132735"/>
            <a:ext cx="8362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SBN 630 Gear Box for Mill No-1,2,3,&amp; 4 Spare part offer By OEM</a:t>
            </a:r>
            <a:endParaRPr lang="en-IN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F64439-CD7C-76E2-E23D-AA1625B49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90600"/>
            <a:ext cx="10744200" cy="548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CE70C1-7E29-5DF5-809E-0FA4D2E8BD18}"/>
              </a:ext>
            </a:extLst>
          </p:cNvPr>
          <p:cNvSpPr txBox="1"/>
          <p:nvPr/>
        </p:nvSpPr>
        <p:spPr>
          <a:xfrm>
            <a:off x="9296400" y="6115629"/>
            <a:ext cx="211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Total Rs 53,05,130</a:t>
            </a:r>
          </a:p>
        </p:txBody>
      </p:sp>
    </p:spTree>
    <p:extLst>
      <p:ext uri="{BB962C8B-B14F-4D97-AF65-F5344CB8AC3E}">
        <p14:creationId xmlns:p14="http://schemas.microsoft.com/office/powerpoint/2010/main" val="2001628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2FFAA-5CD8-22F3-7661-06F9D493D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222BA0-7132-512A-734A-F49029DCC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43983"/>
            <a:ext cx="10820399" cy="55330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0C4C98-CFA4-725C-CDC9-7F4ACB9FE7BA}"/>
              </a:ext>
            </a:extLst>
          </p:cNvPr>
          <p:cNvSpPr txBox="1"/>
          <p:nvPr/>
        </p:nvSpPr>
        <p:spPr>
          <a:xfrm>
            <a:off x="1752600" y="368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SBN 630 Gear Box for Mill No-1,2,3,&amp; 4 Spare part Servicing offer By OEM</a:t>
            </a:r>
            <a:endParaRPr lang="en-IN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086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7DE62-407A-1AAD-711B-ACAA0EAAA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046A1F53-92A8-2930-A75D-51A7A9D68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33" y="2648149"/>
            <a:ext cx="780851" cy="780851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3851E4B1-6856-015B-3DDF-0CD3A73B7F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4463" y="56046"/>
            <a:ext cx="7991475" cy="750888"/>
          </a:xfrm>
          <a:prstGeom prst="rect">
            <a:avLst/>
          </a:prstGeom>
        </p:spPr>
        <p:txBody>
          <a:bodyPr anchor="ctr"/>
          <a:lstStyle/>
          <a:p>
            <a:r>
              <a:rPr lang="en-US" sz="3200" b="1" dirty="0">
                <a:solidFill>
                  <a:srgbClr val="002060"/>
                </a:solidFill>
              </a:rPr>
              <a:t>SPE Weekly Snapshot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22">
            <a:extLst>
              <a:ext uri="{FF2B5EF4-FFF2-40B4-BE49-F238E27FC236}">
                <a16:creationId xmlns:a16="http://schemas.microsoft.com/office/drawing/2014/main" id="{A5C87F2C-3AB1-97CB-955B-CF7C009B1188}"/>
              </a:ext>
            </a:extLst>
          </p:cNvPr>
          <p:cNvSpPr txBox="1">
            <a:spLocks/>
          </p:cNvSpPr>
          <p:nvPr/>
        </p:nvSpPr>
        <p:spPr>
          <a:xfrm>
            <a:off x="11753243" y="6600405"/>
            <a:ext cx="389321" cy="203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9D7156-F29C-41EC-9F87-87DDF0705A0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3BDD5B7-F09F-AFD8-FAC8-04A741D89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59914"/>
              </p:ext>
            </p:extLst>
          </p:nvPr>
        </p:nvGraphicFramePr>
        <p:xfrm>
          <a:off x="76200" y="914400"/>
          <a:ext cx="5867401" cy="556921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42691244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39735909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664924683"/>
                    </a:ext>
                  </a:extLst>
                </a:gridCol>
                <a:gridCol w="1371601">
                  <a:extLst>
                    <a:ext uri="{9D8B030D-6E8A-4147-A177-3AD203B41FA5}">
                      <a16:colId xmlns:a16="http://schemas.microsoft.com/office/drawing/2014/main" val="713690685"/>
                    </a:ext>
                  </a:extLst>
                </a:gridCol>
              </a:tblGrid>
              <a:tr h="618802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Production Parameters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Current Week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Last Week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Till Date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7247693"/>
                  </a:ext>
                </a:extLst>
              </a:tr>
              <a:tr h="618802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Total Sugarcane Crush (LQ)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</a:rPr>
                        <a:t>7.34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</a:rPr>
                        <a:t>7.37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</a:rPr>
                        <a:t>84.77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8042621"/>
                  </a:ext>
                </a:extLst>
              </a:tr>
              <a:tr h="618802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Sugar Recovery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</a:rPr>
                        <a:t>9.91%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</a:rPr>
                        <a:t>9.66%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</a:rPr>
                        <a:t>9.91%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7812070"/>
                  </a:ext>
                </a:extLst>
              </a:tr>
              <a:tr h="618802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Cane for Syrup (LQ)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</a:rPr>
                        <a:t>1.12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</a:rPr>
                        <a:t>1.17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</a:rPr>
                        <a:t>13.94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7629181"/>
                  </a:ext>
                </a:extLst>
              </a:tr>
              <a:tr h="618802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Sugar Produced (LQ)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</a:rPr>
                        <a:t>0.63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</a:rPr>
                        <a:t>0.64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</a:rPr>
                        <a:t>7.02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225471"/>
                  </a:ext>
                </a:extLst>
              </a:tr>
              <a:tr h="618802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Ethanol Produced (LL)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8.36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8.57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94.44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2451406"/>
                  </a:ext>
                </a:extLst>
              </a:tr>
              <a:tr h="618802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Power Generation (LU)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65.26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65.43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766.81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337206"/>
                  </a:ext>
                </a:extLst>
              </a:tr>
              <a:tr h="618802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Power Export (LU)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</a:rPr>
                        <a:t>39.18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</a:rPr>
                        <a:t>39.79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</a:rPr>
                        <a:t>454.70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307069"/>
                  </a:ext>
                </a:extLst>
              </a:tr>
              <a:tr h="618802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Cane Payment (Cr)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25.12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25.14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269.04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519588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54EA00A-D667-4A10-A215-A387787F94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4885424"/>
              </p:ext>
            </p:extLst>
          </p:nvPr>
        </p:nvGraphicFramePr>
        <p:xfrm>
          <a:off x="6096000" y="914400"/>
          <a:ext cx="6019008" cy="5599783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42691244"/>
                    </a:ext>
                  </a:extLst>
                </a:gridCol>
                <a:gridCol w="1572491">
                  <a:extLst>
                    <a:ext uri="{9D8B030D-6E8A-4147-A177-3AD203B41FA5}">
                      <a16:colId xmlns:a16="http://schemas.microsoft.com/office/drawing/2014/main" val="2397359096"/>
                    </a:ext>
                  </a:extLst>
                </a:gridCol>
                <a:gridCol w="1399309">
                  <a:extLst>
                    <a:ext uri="{9D8B030D-6E8A-4147-A177-3AD203B41FA5}">
                      <a16:colId xmlns:a16="http://schemas.microsoft.com/office/drawing/2014/main" val="4123136069"/>
                    </a:ext>
                  </a:extLst>
                </a:gridCol>
                <a:gridCol w="1599408">
                  <a:extLst>
                    <a:ext uri="{9D8B030D-6E8A-4147-A177-3AD203B41FA5}">
                      <a16:colId xmlns:a16="http://schemas.microsoft.com/office/drawing/2014/main" val="325306318"/>
                    </a:ext>
                  </a:extLst>
                </a:gridCol>
              </a:tblGrid>
              <a:tr h="662515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Capacity Utilization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Current Week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Last Week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Till Date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7247693"/>
                  </a:ext>
                </a:extLst>
              </a:tr>
              <a:tr h="700958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Season Days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  <a:endParaRPr lang="en-US" sz="2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  <a:endParaRPr lang="en-US" sz="2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84</a:t>
                      </a:r>
                      <a:endParaRPr lang="en-US" sz="2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8042621"/>
                  </a:ext>
                </a:extLst>
              </a:tr>
              <a:tr h="700958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Milling </a:t>
                      </a:r>
                    </a:p>
                    <a:p>
                      <a:pPr algn="l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PUF 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104.93%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105.29%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100.56%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7812070"/>
                  </a:ext>
                </a:extLst>
              </a:tr>
              <a:tr h="700958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Sugar Bagging (Nos.)</a:t>
                      </a:r>
                      <a:r>
                        <a:rPr lang="en-US" sz="14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ctual/Capacity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IN" sz="1400" b="1" kern="12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  <a:sym typeface="+mn-ea"/>
                        </a:rPr>
                        <a:t>63366</a:t>
                      </a:r>
                      <a:r>
                        <a:rPr lang="en-US" sz="1400" b="1" kern="12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/</a:t>
                      </a:r>
                      <a:r>
                        <a:rPr lang="en-US" altLang="en-IN" sz="1400" b="1" kern="12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  <a:sym typeface="+mn-ea"/>
                        </a:rPr>
                        <a:t>61691</a:t>
                      </a:r>
                      <a:endParaRPr lang="en-US" sz="1400" b="1" kern="1200" dirty="0">
                        <a:solidFill>
                          <a:srgbClr val="002060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IN" sz="1400" b="1" kern="12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  <a:sym typeface="+mn-ea"/>
                        </a:rPr>
                        <a:t>62593</a:t>
                      </a:r>
                      <a:r>
                        <a:rPr lang="en-US" sz="1400" b="1" kern="12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/</a:t>
                      </a:r>
                      <a:r>
                        <a:rPr lang="en-US" altLang="en-IN" sz="1400" b="1" kern="12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  <a:sym typeface="+mn-ea"/>
                        </a:rPr>
                        <a:t>59846</a:t>
                      </a:r>
                      <a:endParaRPr lang="en-US" sz="1400" b="1" kern="1200" dirty="0">
                        <a:solidFill>
                          <a:srgbClr val="002060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701761/701955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85130"/>
                  </a:ext>
                </a:extLst>
              </a:tr>
              <a:tr h="700958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Power </a:t>
                      </a:r>
                    </a:p>
                    <a:p>
                      <a:pPr algn="l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PUF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97.12%</a:t>
                      </a:r>
                      <a:endParaRPr lang="en-IN" sz="2000" b="1" kern="1200" dirty="0">
                        <a:solidFill>
                          <a:srgbClr val="002060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97.37%</a:t>
                      </a:r>
                      <a:endParaRPr lang="en-IN" sz="2000" b="1" kern="1200" dirty="0">
                        <a:solidFill>
                          <a:srgbClr val="002060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000" b="1" kern="12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95.09%</a:t>
                      </a:r>
                      <a:endParaRPr lang="en-IN" sz="2000" b="1" kern="1200" dirty="0">
                        <a:solidFill>
                          <a:srgbClr val="002060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225471"/>
                  </a:ext>
                </a:extLst>
              </a:tr>
              <a:tr h="700958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Distillery PUF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b="1" kern="12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95.49%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b="1" kern="12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97.78%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b="1" kern="12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95.64%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2451406"/>
                  </a:ext>
                </a:extLst>
              </a:tr>
              <a:tr h="700958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Bagasse Pol 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E46C0A"/>
                          </a:solidFill>
                          <a:effectLst/>
                          <a:latin typeface="Segoe UI" panose="020B0502040204020203" pitchFamily="34" charset="0"/>
                        </a:rPr>
                        <a:t>1.72%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E46C0A"/>
                          </a:solidFill>
                          <a:effectLst/>
                          <a:latin typeface="Segoe UI" panose="020B0502040204020203" pitchFamily="34" charset="0"/>
                        </a:rPr>
                        <a:t>1.72%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E46C0A"/>
                          </a:solidFill>
                          <a:effectLst/>
                          <a:latin typeface="Segoe UI" panose="020B0502040204020203" pitchFamily="34" charset="0"/>
                        </a:rPr>
                        <a:t>1.75%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337206"/>
                  </a:ext>
                </a:extLst>
              </a:tr>
              <a:tr h="700958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Bagasse Moisture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E46C0A"/>
                          </a:solidFill>
                          <a:effectLst/>
                          <a:latin typeface="Segoe UI" panose="020B0502040204020203" pitchFamily="34" charset="0"/>
                        </a:rPr>
                        <a:t>50.05%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E46C0A"/>
                          </a:solidFill>
                          <a:effectLst/>
                          <a:latin typeface="Segoe UI" panose="020B0502040204020203" pitchFamily="34" charset="0"/>
                        </a:rPr>
                        <a:t>50.16%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E46C0A"/>
                          </a:solidFill>
                          <a:effectLst/>
                          <a:latin typeface="Segoe UI" panose="020B0502040204020203" pitchFamily="34" charset="0"/>
                        </a:rPr>
                        <a:t>50.14%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3070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885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639BC-8F5E-A53B-F37A-9F166D447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FB3B2C-7E32-6753-14F9-3FDFCC99B483}"/>
              </a:ext>
            </a:extLst>
          </p:cNvPr>
          <p:cNvSpPr txBox="1"/>
          <p:nvPr/>
        </p:nvSpPr>
        <p:spPr>
          <a:xfrm>
            <a:off x="1645674" y="368490"/>
            <a:ext cx="8900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New FMG offer for SBN 630 by OEM </a:t>
            </a:r>
            <a:endParaRPr lang="en-IN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291B43-F651-7A0F-C179-2D73C2959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066800"/>
            <a:ext cx="10667999" cy="52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65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AA661-369F-0FB4-AAE3-8CEA052D5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154484-86ED-6148-9B1A-52CD5046888A}"/>
              </a:ext>
            </a:extLst>
          </p:cNvPr>
          <p:cNvSpPr txBox="1"/>
          <p:nvPr/>
        </p:nvSpPr>
        <p:spPr>
          <a:xfrm>
            <a:off x="1645674" y="368490"/>
            <a:ext cx="8900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LONG DELEVERY ITEM REQUIRED FOR OFF SEASON 2026</a:t>
            </a:r>
            <a:endParaRPr lang="en-IN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DD24C3-BDFE-EEDC-5F57-10C316136CA1}"/>
              </a:ext>
            </a:extLst>
          </p:cNvPr>
          <p:cNvGraphicFramePr>
            <a:graphicFrameLocks noGrp="1"/>
          </p:cNvGraphicFramePr>
          <p:nvPr/>
        </p:nvGraphicFramePr>
        <p:xfrm>
          <a:off x="533400" y="914400"/>
          <a:ext cx="11506200" cy="52918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8259">
                  <a:extLst>
                    <a:ext uri="{9D8B030D-6E8A-4147-A177-3AD203B41FA5}">
                      <a16:colId xmlns:a16="http://schemas.microsoft.com/office/drawing/2014/main" val="2810629431"/>
                    </a:ext>
                  </a:extLst>
                </a:gridCol>
                <a:gridCol w="4125339">
                  <a:extLst>
                    <a:ext uri="{9D8B030D-6E8A-4147-A177-3AD203B41FA5}">
                      <a16:colId xmlns:a16="http://schemas.microsoft.com/office/drawing/2014/main" val="3761618276"/>
                    </a:ext>
                  </a:extLst>
                </a:gridCol>
                <a:gridCol w="385149">
                  <a:extLst>
                    <a:ext uri="{9D8B030D-6E8A-4147-A177-3AD203B41FA5}">
                      <a16:colId xmlns:a16="http://schemas.microsoft.com/office/drawing/2014/main" val="3198042466"/>
                    </a:ext>
                  </a:extLst>
                </a:gridCol>
                <a:gridCol w="404812">
                  <a:extLst>
                    <a:ext uri="{9D8B030D-6E8A-4147-A177-3AD203B41FA5}">
                      <a16:colId xmlns:a16="http://schemas.microsoft.com/office/drawing/2014/main" val="907602503"/>
                    </a:ext>
                  </a:extLst>
                </a:gridCol>
                <a:gridCol w="546100">
                  <a:extLst>
                    <a:ext uri="{9D8B030D-6E8A-4147-A177-3AD203B41FA5}">
                      <a16:colId xmlns:a16="http://schemas.microsoft.com/office/drawing/2014/main" val="2559000670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1570560845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3115430047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1938446214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92384234"/>
                    </a:ext>
                  </a:extLst>
                </a:gridCol>
                <a:gridCol w="417322">
                  <a:extLst>
                    <a:ext uri="{9D8B030D-6E8A-4147-A177-3AD203B41FA5}">
                      <a16:colId xmlns:a16="http://schemas.microsoft.com/office/drawing/2014/main" val="1543501778"/>
                    </a:ext>
                  </a:extLst>
                </a:gridCol>
                <a:gridCol w="315912">
                  <a:extLst>
                    <a:ext uri="{9D8B030D-6E8A-4147-A177-3AD203B41FA5}">
                      <a16:colId xmlns:a16="http://schemas.microsoft.com/office/drawing/2014/main" val="3952738103"/>
                    </a:ext>
                  </a:extLst>
                </a:gridCol>
                <a:gridCol w="658178">
                  <a:extLst>
                    <a:ext uri="{9D8B030D-6E8A-4147-A177-3AD203B41FA5}">
                      <a16:colId xmlns:a16="http://schemas.microsoft.com/office/drawing/2014/main" val="4251940662"/>
                    </a:ext>
                  </a:extLst>
                </a:gridCol>
                <a:gridCol w="613062">
                  <a:extLst>
                    <a:ext uri="{9D8B030D-6E8A-4147-A177-3AD203B41FA5}">
                      <a16:colId xmlns:a16="http://schemas.microsoft.com/office/drawing/2014/main" val="1850605815"/>
                    </a:ext>
                  </a:extLst>
                </a:gridCol>
                <a:gridCol w="2069967">
                  <a:extLst>
                    <a:ext uri="{9D8B030D-6E8A-4147-A177-3AD203B41FA5}">
                      <a16:colId xmlns:a16="http://schemas.microsoft.com/office/drawing/2014/main" val="1892398071"/>
                    </a:ext>
                  </a:extLst>
                </a:gridCol>
              </a:tblGrid>
              <a:tr h="313880"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Sl.NO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ITEM DECRIPTION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UOM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Rate</a:t>
                      </a:r>
                    </a:p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/unit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Ins Qty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OFF SEASON 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Stock 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Net Req.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Total value Rs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Remark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878052"/>
                  </a:ext>
                </a:extLst>
              </a:tr>
              <a:tr h="46945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2026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2025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2024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2023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Store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Mill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025099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US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Deshelling/Re-shelling Of Mill Roller Shell Top Roller KCP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Nos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8.6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F1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8.6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139831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Deshelling/Re-shelling Of Mill Roller Shell Bottom Roller KCP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Nos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8.6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F1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8.6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5553300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US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Deshelling/Re-shelling Of Mill Top Roller Shell 50.8 Mm Pitch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Nos.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8.6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F1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8.6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0737385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US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Deshelling/Re-shelling Of Mill Disch. Roller Shell 50.8 Mm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Nos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7.35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F1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7.35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442635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US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Deshelling/Re-shelling Of Mill Feed Roller Shell 50.8 Mm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Nos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6.3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F1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12.6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242317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US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Deshelling/Re-shelling Of TUFR Roller Shell Of Mill No 3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Nos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F1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Shell thick worn out and tooth thick &amp; height decrease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832422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Deshelling/Re-shelling Of Under Feed Roller Zero Mill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Nos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10.5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F1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10.5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Roller dia&amp;length less of under feed roller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130990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nn-NO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Trash Plate For Taxmaco Mill</a:t>
                      </a:r>
                      <a:endParaRPr lang="nn-NO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Nos.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1.28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F1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1.28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53196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Trash Beam For </a:t>
                      </a:r>
                      <a:r>
                        <a:rPr lang="en-IN" sz="1200" u="none" strike="noStrike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Taxmaco</a:t>
                      </a: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Mill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Nos.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4.03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F1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8.06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due to more worn-out &amp; less thickness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736580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buNone/>
                      </a:pPr>
                      <a:r>
                        <a:rPr lang="en-US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Bearing Bracket For Trash Beam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Nos.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0.355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F1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1.42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due to more worn-out &amp; less thickness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561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27843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7EF4D-3628-541E-2A22-A94B5CEB8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A05A30-341F-8BA7-7560-53FC46429A09}"/>
              </a:ext>
            </a:extLst>
          </p:cNvPr>
          <p:cNvSpPr txBox="1"/>
          <p:nvPr/>
        </p:nvSpPr>
        <p:spPr>
          <a:xfrm>
            <a:off x="1645674" y="368490"/>
            <a:ext cx="8900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LONG DELEVERY ITEM REQUIRED FOR OFF SEASON 2026</a:t>
            </a:r>
            <a:endParaRPr lang="en-IN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5A189D9-78EB-D826-32FD-8D2D40B8C37A}"/>
              </a:ext>
            </a:extLst>
          </p:cNvPr>
          <p:cNvGraphicFramePr>
            <a:graphicFrameLocks noGrp="1"/>
          </p:cNvGraphicFramePr>
          <p:nvPr/>
        </p:nvGraphicFramePr>
        <p:xfrm>
          <a:off x="533400" y="914400"/>
          <a:ext cx="11506200" cy="52918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8259">
                  <a:extLst>
                    <a:ext uri="{9D8B030D-6E8A-4147-A177-3AD203B41FA5}">
                      <a16:colId xmlns:a16="http://schemas.microsoft.com/office/drawing/2014/main" val="2810629431"/>
                    </a:ext>
                  </a:extLst>
                </a:gridCol>
                <a:gridCol w="4125339">
                  <a:extLst>
                    <a:ext uri="{9D8B030D-6E8A-4147-A177-3AD203B41FA5}">
                      <a16:colId xmlns:a16="http://schemas.microsoft.com/office/drawing/2014/main" val="3761618276"/>
                    </a:ext>
                  </a:extLst>
                </a:gridCol>
                <a:gridCol w="385149">
                  <a:extLst>
                    <a:ext uri="{9D8B030D-6E8A-4147-A177-3AD203B41FA5}">
                      <a16:colId xmlns:a16="http://schemas.microsoft.com/office/drawing/2014/main" val="3198042466"/>
                    </a:ext>
                  </a:extLst>
                </a:gridCol>
                <a:gridCol w="404812">
                  <a:extLst>
                    <a:ext uri="{9D8B030D-6E8A-4147-A177-3AD203B41FA5}">
                      <a16:colId xmlns:a16="http://schemas.microsoft.com/office/drawing/2014/main" val="907602503"/>
                    </a:ext>
                  </a:extLst>
                </a:gridCol>
                <a:gridCol w="546100">
                  <a:extLst>
                    <a:ext uri="{9D8B030D-6E8A-4147-A177-3AD203B41FA5}">
                      <a16:colId xmlns:a16="http://schemas.microsoft.com/office/drawing/2014/main" val="2559000670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1570560845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3115430047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1938446214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92384234"/>
                    </a:ext>
                  </a:extLst>
                </a:gridCol>
                <a:gridCol w="417322">
                  <a:extLst>
                    <a:ext uri="{9D8B030D-6E8A-4147-A177-3AD203B41FA5}">
                      <a16:colId xmlns:a16="http://schemas.microsoft.com/office/drawing/2014/main" val="1543501778"/>
                    </a:ext>
                  </a:extLst>
                </a:gridCol>
                <a:gridCol w="315912">
                  <a:extLst>
                    <a:ext uri="{9D8B030D-6E8A-4147-A177-3AD203B41FA5}">
                      <a16:colId xmlns:a16="http://schemas.microsoft.com/office/drawing/2014/main" val="3952738103"/>
                    </a:ext>
                  </a:extLst>
                </a:gridCol>
                <a:gridCol w="658178">
                  <a:extLst>
                    <a:ext uri="{9D8B030D-6E8A-4147-A177-3AD203B41FA5}">
                      <a16:colId xmlns:a16="http://schemas.microsoft.com/office/drawing/2014/main" val="4251940662"/>
                    </a:ext>
                  </a:extLst>
                </a:gridCol>
                <a:gridCol w="613062">
                  <a:extLst>
                    <a:ext uri="{9D8B030D-6E8A-4147-A177-3AD203B41FA5}">
                      <a16:colId xmlns:a16="http://schemas.microsoft.com/office/drawing/2014/main" val="1850605815"/>
                    </a:ext>
                  </a:extLst>
                </a:gridCol>
                <a:gridCol w="2069967">
                  <a:extLst>
                    <a:ext uri="{9D8B030D-6E8A-4147-A177-3AD203B41FA5}">
                      <a16:colId xmlns:a16="http://schemas.microsoft.com/office/drawing/2014/main" val="1892398071"/>
                    </a:ext>
                  </a:extLst>
                </a:gridCol>
              </a:tblGrid>
              <a:tr h="313880"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Sl.NO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ITEM DECRIPTION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UOM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Rate</a:t>
                      </a:r>
                    </a:p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/unit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Ins Qty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OFF SEASON 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Stock 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Net Req.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Total value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Remark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878052"/>
                  </a:ext>
                </a:extLst>
              </a:tr>
              <a:tr h="46945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2026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2025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2024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2023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Store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Mill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025099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TRASH BEAM BOLT WITH SS NUT FOR TAXMACO MILL.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NOS.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F1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139831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TOP SCRAPER BRACKET FOR TEXMACO MILL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NOS.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F1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due to more wornout &amp; less thickness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5553300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DISCHARGE SCRAPER BRACKET FOR TEXMACO MILL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NOS.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F1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due to more wornout &amp; less thickness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0737385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C. S. SCRAPPER FOR TOP ROLLER DRG-TM-GEN-12/07 WITH GROOVING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NOS.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0.679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F1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4.074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442635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C.S. SCRAPPER FOR DISCHARGE ROLLER DRG-TM-GEN-12/07 WITH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NOS.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F1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2.133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242317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TOP SCRAPER  FOR KCP MILL AS PER DRG. NO M-KCP-40-19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NOS.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F1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2.04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832422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BOTTOM SCRAPER FOR KCP MILL AS PER DRG. NO. M-KCP-41-19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NOS.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F1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2.04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130990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HOLDER FOR TOP SCRAPER OF KCP MILL APD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F1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53196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HOLDER FOR BOTOM SCRAPER OF KCP MILL APD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F1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736580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MILL ROLLER SHAFT,596 MM DIAX  4925 MM LONG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NOS.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19.58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F1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19.58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 Capex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561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1964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3C3C0-6EE6-64B4-FFEC-0ABFBD1D7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8D1FE4-68CD-202E-C6BA-54674B8D7D81}"/>
              </a:ext>
            </a:extLst>
          </p:cNvPr>
          <p:cNvSpPr txBox="1"/>
          <p:nvPr/>
        </p:nvSpPr>
        <p:spPr>
          <a:xfrm>
            <a:off x="1645674" y="368490"/>
            <a:ext cx="8900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LONG DELEVERY ITEM REQUIRED FOR OFF SEASON 2026</a:t>
            </a:r>
            <a:endParaRPr lang="en-IN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A756E25-22EE-7663-C2F5-7B673B6A07B9}"/>
              </a:ext>
            </a:extLst>
          </p:cNvPr>
          <p:cNvGraphicFramePr>
            <a:graphicFrameLocks noGrp="1"/>
          </p:cNvGraphicFramePr>
          <p:nvPr/>
        </p:nvGraphicFramePr>
        <p:xfrm>
          <a:off x="533400" y="914400"/>
          <a:ext cx="11506200" cy="52918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8259">
                  <a:extLst>
                    <a:ext uri="{9D8B030D-6E8A-4147-A177-3AD203B41FA5}">
                      <a16:colId xmlns:a16="http://schemas.microsoft.com/office/drawing/2014/main" val="2810629431"/>
                    </a:ext>
                  </a:extLst>
                </a:gridCol>
                <a:gridCol w="4125339">
                  <a:extLst>
                    <a:ext uri="{9D8B030D-6E8A-4147-A177-3AD203B41FA5}">
                      <a16:colId xmlns:a16="http://schemas.microsoft.com/office/drawing/2014/main" val="3761618276"/>
                    </a:ext>
                  </a:extLst>
                </a:gridCol>
                <a:gridCol w="385149">
                  <a:extLst>
                    <a:ext uri="{9D8B030D-6E8A-4147-A177-3AD203B41FA5}">
                      <a16:colId xmlns:a16="http://schemas.microsoft.com/office/drawing/2014/main" val="3198042466"/>
                    </a:ext>
                  </a:extLst>
                </a:gridCol>
                <a:gridCol w="404812">
                  <a:extLst>
                    <a:ext uri="{9D8B030D-6E8A-4147-A177-3AD203B41FA5}">
                      <a16:colId xmlns:a16="http://schemas.microsoft.com/office/drawing/2014/main" val="907602503"/>
                    </a:ext>
                  </a:extLst>
                </a:gridCol>
                <a:gridCol w="546100">
                  <a:extLst>
                    <a:ext uri="{9D8B030D-6E8A-4147-A177-3AD203B41FA5}">
                      <a16:colId xmlns:a16="http://schemas.microsoft.com/office/drawing/2014/main" val="2559000670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1570560845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3115430047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1938446214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92384234"/>
                    </a:ext>
                  </a:extLst>
                </a:gridCol>
                <a:gridCol w="417322">
                  <a:extLst>
                    <a:ext uri="{9D8B030D-6E8A-4147-A177-3AD203B41FA5}">
                      <a16:colId xmlns:a16="http://schemas.microsoft.com/office/drawing/2014/main" val="1543501778"/>
                    </a:ext>
                  </a:extLst>
                </a:gridCol>
                <a:gridCol w="315912">
                  <a:extLst>
                    <a:ext uri="{9D8B030D-6E8A-4147-A177-3AD203B41FA5}">
                      <a16:colId xmlns:a16="http://schemas.microsoft.com/office/drawing/2014/main" val="3952738103"/>
                    </a:ext>
                  </a:extLst>
                </a:gridCol>
                <a:gridCol w="658178">
                  <a:extLst>
                    <a:ext uri="{9D8B030D-6E8A-4147-A177-3AD203B41FA5}">
                      <a16:colId xmlns:a16="http://schemas.microsoft.com/office/drawing/2014/main" val="4251940662"/>
                    </a:ext>
                  </a:extLst>
                </a:gridCol>
                <a:gridCol w="613062">
                  <a:extLst>
                    <a:ext uri="{9D8B030D-6E8A-4147-A177-3AD203B41FA5}">
                      <a16:colId xmlns:a16="http://schemas.microsoft.com/office/drawing/2014/main" val="1850605815"/>
                    </a:ext>
                  </a:extLst>
                </a:gridCol>
                <a:gridCol w="2069967">
                  <a:extLst>
                    <a:ext uri="{9D8B030D-6E8A-4147-A177-3AD203B41FA5}">
                      <a16:colId xmlns:a16="http://schemas.microsoft.com/office/drawing/2014/main" val="1892398071"/>
                    </a:ext>
                  </a:extLst>
                </a:gridCol>
              </a:tblGrid>
              <a:tr h="313880"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Sl.NO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ITEM DECRIPTION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UOM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Rate</a:t>
                      </a:r>
                    </a:p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/unit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Ins Qty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OFF SEASON 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Stock 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Net Req.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Total value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Remark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878052"/>
                  </a:ext>
                </a:extLst>
              </a:tr>
              <a:tr h="46945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2026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2025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2024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2023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Store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Mill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025099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INLINE SHREDDER HAMMER WITHOUTBUSH,DRG NO M-KCP-47-20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NOS.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0.103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F1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28.84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139831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INLINE SHREDDER HAMMER WITHOUTBUSH,DRG NO M-KCP-48-20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NOS.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0.103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F1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8.446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5553300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INLINE SHREDDER HAMMER PIN,DRG NO M-KCP-11-16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0.463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F1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3.704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0737385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Pivot plate for Shredder APD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F1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due to more wornout &amp; less thickness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442635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SHREDDER DOMITE HAMMER TIP,80X56 MM,WITH HT BOLT &amp; WASHER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NOS.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F1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11.52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242317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300 MM PITCH CHAIN FORGED BLOCK TYPE,DRG NO.- TM-CHN-RC-2/06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MTR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0.167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F1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7.515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832422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229 MM PITCH DROP FORGED LINK CHAIN,AS DRG TM-CHN-IC-03/06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MTR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0.072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F1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130990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BUSH FOR 300 MM PITCH CHAIN AS PER DRG TM CHN-RC-02/06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NOS.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F1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53196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LINK WITH ATTACHMENT FOR 300 MM PITCH DROP FORGED LIN CHAIN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NOS.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0.0348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F1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1.392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736580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PIN WITH NYLOC NUT FOR 300 MM PITCH LINK CHAIN,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NOS.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0.0087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F1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1.74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561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33235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2F944-BCE1-6C7C-B5B2-415BB4412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344AD6-8B78-85AB-6B8C-18C427D98015}"/>
              </a:ext>
            </a:extLst>
          </p:cNvPr>
          <p:cNvSpPr txBox="1"/>
          <p:nvPr/>
        </p:nvSpPr>
        <p:spPr>
          <a:xfrm>
            <a:off x="1645674" y="368490"/>
            <a:ext cx="8900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LONG DELEVERY ITEM REQUIRED FOR OFF SEASON 2026</a:t>
            </a:r>
            <a:endParaRPr lang="en-IN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162F6A3-B4D8-ECA8-95E6-07E7098A3384}"/>
              </a:ext>
            </a:extLst>
          </p:cNvPr>
          <p:cNvGraphicFramePr>
            <a:graphicFrameLocks noGrp="1"/>
          </p:cNvGraphicFramePr>
          <p:nvPr/>
        </p:nvGraphicFramePr>
        <p:xfrm>
          <a:off x="533400" y="914400"/>
          <a:ext cx="11506200" cy="52918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8259">
                  <a:extLst>
                    <a:ext uri="{9D8B030D-6E8A-4147-A177-3AD203B41FA5}">
                      <a16:colId xmlns:a16="http://schemas.microsoft.com/office/drawing/2014/main" val="2810629431"/>
                    </a:ext>
                  </a:extLst>
                </a:gridCol>
                <a:gridCol w="4125339">
                  <a:extLst>
                    <a:ext uri="{9D8B030D-6E8A-4147-A177-3AD203B41FA5}">
                      <a16:colId xmlns:a16="http://schemas.microsoft.com/office/drawing/2014/main" val="3761618276"/>
                    </a:ext>
                  </a:extLst>
                </a:gridCol>
                <a:gridCol w="385149">
                  <a:extLst>
                    <a:ext uri="{9D8B030D-6E8A-4147-A177-3AD203B41FA5}">
                      <a16:colId xmlns:a16="http://schemas.microsoft.com/office/drawing/2014/main" val="3198042466"/>
                    </a:ext>
                  </a:extLst>
                </a:gridCol>
                <a:gridCol w="404812">
                  <a:extLst>
                    <a:ext uri="{9D8B030D-6E8A-4147-A177-3AD203B41FA5}">
                      <a16:colId xmlns:a16="http://schemas.microsoft.com/office/drawing/2014/main" val="907602503"/>
                    </a:ext>
                  </a:extLst>
                </a:gridCol>
                <a:gridCol w="546100">
                  <a:extLst>
                    <a:ext uri="{9D8B030D-6E8A-4147-A177-3AD203B41FA5}">
                      <a16:colId xmlns:a16="http://schemas.microsoft.com/office/drawing/2014/main" val="2559000670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1570560845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3115430047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1938446214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92384234"/>
                    </a:ext>
                  </a:extLst>
                </a:gridCol>
                <a:gridCol w="417322">
                  <a:extLst>
                    <a:ext uri="{9D8B030D-6E8A-4147-A177-3AD203B41FA5}">
                      <a16:colId xmlns:a16="http://schemas.microsoft.com/office/drawing/2014/main" val="1543501778"/>
                    </a:ext>
                  </a:extLst>
                </a:gridCol>
                <a:gridCol w="315912">
                  <a:extLst>
                    <a:ext uri="{9D8B030D-6E8A-4147-A177-3AD203B41FA5}">
                      <a16:colId xmlns:a16="http://schemas.microsoft.com/office/drawing/2014/main" val="3952738103"/>
                    </a:ext>
                  </a:extLst>
                </a:gridCol>
                <a:gridCol w="658178">
                  <a:extLst>
                    <a:ext uri="{9D8B030D-6E8A-4147-A177-3AD203B41FA5}">
                      <a16:colId xmlns:a16="http://schemas.microsoft.com/office/drawing/2014/main" val="4251940662"/>
                    </a:ext>
                  </a:extLst>
                </a:gridCol>
                <a:gridCol w="613062">
                  <a:extLst>
                    <a:ext uri="{9D8B030D-6E8A-4147-A177-3AD203B41FA5}">
                      <a16:colId xmlns:a16="http://schemas.microsoft.com/office/drawing/2014/main" val="1850605815"/>
                    </a:ext>
                  </a:extLst>
                </a:gridCol>
                <a:gridCol w="2069967">
                  <a:extLst>
                    <a:ext uri="{9D8B030D-6E8A-4147-A177-3AD203B41FA5}">
                      <a16:colId xmlns:a16="http://schemas.microsoft.com/office/drawing/2014/main" val="1892398071"/>
                    </a:ext>
                  </a:extLst>
                </a:gridCol>
              </a:tblGrid>
              <a:tr h="313880"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Sl.NO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ITEM DECRIPTION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UOM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Rate</a:t>
                      </a:r>
                    </a:p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/unit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Ins Qty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OFF SEASON 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Stock 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Net Req.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Total value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Remark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878052"/>
                  </a:ext>
                </a:extLst>
              </a:tr>
              <a:tr h="46945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2026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2025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2024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2023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Store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Mill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025099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LINK WITHOUT ATTACHMENT FOR 300 MM PITCH DROP FORGED LINK CH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NOS.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F1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139831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BUSH FOR 229 MM PITCH DROP FORGE LINK CHAIN AS PER DRG. NO.-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NOS.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F1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5553300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PIN WITH NYLOC NUT FOR 229 MM PITCH DROP FORGED LINK CHAIN,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NOS.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F1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0737385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LINK WITH ATTACHMENT FOR 229MM PITCH DROP FORGED LINCHAIN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NOS.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F1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442635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LINK WITHOUT ATTACHMENT FOR 229 MM PITCH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NOS.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F1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242317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CHAIN ASSBLY FOR CANE CARRIER 200 MM PITCH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MTR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F1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59.8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832422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PIN FOR CANE CARRIER CHAIN  200 MM PITCH ITEM NO-4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F1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130990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BUSH FOR CANE CARRIER CHAIN   200 MM PITCH ITEM NO-5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F1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53196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ROLLER FOR CANE CARRIER CHAIN 200 MM PITCH ITEM NO-6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F1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736580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CASTLE NUT FOR CANE CARRIER CHAIN 200 MM PITCH  ITEM NO-7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0.00034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F1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561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0179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85C92-2A76-408D-43CF-98FF16A15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6D767F-5F2E-7F95-2189-B19E8476740C}"/>
              </a:ext>
            </a:extLst>
          </p:cNvPr>
          <p:cNvSpPr txBox="1"/>
          <p:nvPr/>
        </p:nvSpPr>
        <p:spPr>
          <a:xfrm>
            <a:off x="1645674" y="368490"/>
            <a:ext cx="8900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LONG DELEVERY ITEM REQUIRED FOR OFF SEASON 2026</a:t>
            </a:r>
            <a:endParaRPr lang="en-IN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786070-A4C6-81C4-77F8-E9EFD5A93269}"/>
              </a:ext>
            </a:extLst>
          </p:cNvPr>
          <p:cNvGraphicFramePr>
            <a:graphicFrameLocks noGrp="1"/>
          </p:cNvGraphicFramePr>
          <p:nvPr/>
        </p:nvGraphicFramePr>
        <p:xfrm>
          <a:off x="533400" y="914400"/>
          <a:ext cx="11506200" cy="55001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8259">
                  <a:extLst>
                    <a:ext uri="{9D8B030D-6E8A-4147-A177-3AD203B41FA5}">
                      <a16:colId xmlns:a16="http://schemas.microsoft.com/office/drawing/2014/main" val="2810629431"/>
                    </a:ext>
                  </a:extLst>
                </a:gridCol>
                <a:gridCol w="4125339">
                  <a:extLst>
                    <a:ext uri="{9D8B030D-6E8A-4147-A177-3AD203B41FA5}">
                      <a16:colId xmlns:a16="http://schemas.microsoft.com/office/drawing/2014/main" val="3761618276"/>
                    </a:ext>
                  </a:extLst>
                </a:gridCol>
                <a:gridCol w="385149">
                  <a:extLst>
                    <a:ext uri="{9D8B030D-6E8A-4147-A177-3AD203B41FA5}">
                      <a16:colId xmlns:a16="http://schemas.microsoft.com/office/drawing/2014/main" val="3198042466"/>
                    </a:ext>
                  </a:extLst>
                </a:gridCol>
                <a:gridCol w="404812">
                  <a:extLst>
                    <a:ext uri="{9D8B030D-6E8A-4147-A177-3AD203B41FA5}">
                      <a16:colId xmlns:a16="http://schemas.microsoft.com/office/drawing/2014/main" val="907602503"/>
                    </a:ext>
                  </a:extLst>
                </a:gridCol>
                <a:gridCol w="546100">
                  <a:extLst>
                    <a:ext uri="{9D8B030D-6E8A-4147-A177-3AD203B41FA5}">
                      <a16:colId xmlns:a16="http://schemas.microsoft.com/office/drawing/2014/main" val="2559000670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1570560845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3115430047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1938446214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92384234"/>
                    </a:ext>
                  </a:extLst>
                </a:gridCol>
                <a:gridCol w="417322">
                  <a:extLst>
                    <a:ext uri="{9D8B030D-6E8A-4147-A177-3AD203B41FA5}">
                      <a16:colId xmlns:a16="http://schemas.microsoft.com/office/drawing/2014/main" val="1543501778"/>
                    </a:ext>
                  </a:extLst>
                </a:gridCol>
                <a:gridCol w="315912">
                  <a:extLst>
                    <a:ext uri="{9D8B030D-6E8A-4147-A177-3AD203B41FA5}">
                      <a16:colId xmlns:a16="http://schemas.microsoft.com/office/drawing/2014/main" val="3952738103"/>
                    </a:ext>
                  </a:extLst>
                </a:gridCol>
                <a:gridCol w="658178">
                  <a:extLst>
                    <a:ext uri="{9D8B030D-6E8A-4147-A177-3AD203B41FA5}">
                      <a16:colId xmlns:a16="http://schemas.microsoft.com/office/drawing/2014/main" val="4251940662"/>
                    </a:ext>
                  </a:extLst>
                </a:gridCol>
                <a:gridCol w="613062">
                  <a:extLst>
                    <a:ext uri="{9D8B030D-6E8A-4147-A177-3AD203B41FA5}">
                      <a16:colId xmlns:a16="http://schemas.microsoft.com/office/drawing/2014/main" val="1850605815"/>
                    </a:ext>
                  </a:extLst>
                </a:gridCol>
                <a:gridCol w="2069967">
                  <a:extLst>
                    <a:ext uri="{9D8B030D-6E8A-4147-A177-3AD203B41FA5}">
                      <a16:colId xmlns:a16="http://schemas.microsoft.com/office/drawing/2014/main" val="1892398071"/>
                    </a:ext>
                  </a:extLst>
                </a:gridCol>
              </a:tblGrid>
              <a:tr h="313880"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Sl.NO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ITEM DECRIPTION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UOM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Rate</a:t>
                      </a:r>
                    </a:p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/unit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Ins Qty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OFF SEASON 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Stock 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Net Req.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Total value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Remark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878052"/>
                  </a:ext>
                </a:extLst>
              </a:tr>
              <a:tr h="46945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2026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2025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2024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2023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Store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Mill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025099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OUTER LINK ITEM NO-2 FOR CANE CARRIER CHAIN 200 MM PITCH (Sloted)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F1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139831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OUTER  LINK ITEM NO-3 FOR CANE CARRIER CHAIN 200 MM PITCH(Round)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F1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5553300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INNER LINK ITEM NO-1 FOR CANE CARRIER CHAIN 200 MM PITCH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F1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0737385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SLATES M.S.FOR CANE CARRIER CHAIN 200 MM PITCH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0.039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F1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11.7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442635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FORGED STEEL INTERMDIATE SHAFT FOR MILL TRANSMISSION GEAR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F1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242317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G.M. LINER FOR KCP MILL (BOTTOM ROLLER),Drg No : M-KCP-14-16 ,MOC LTB 1 with test certificate on Conversion Basis ,Appx Wts :550 Kg / Each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Nos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F1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832422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G.M. LINER Top Roller Top half FOR KCP MILL(TOP ROLLER),Drg No: M-KCP-45-20 ,MOC: LTB1 with test certificate on Conversion Basis,Appx Wts:360 Kg / Each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Nos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F1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130990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G.M. LINER Top Roller Bottom half FOR KCP MILL(TOP ROLLER),Drg No: M-KCP-46-20 MOC: LTB1 with test certificate on Conversion Basis,Appx Wts :242 Kg / Each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Nos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F1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53196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G.M. LINER Top Roller top half &amp; Bottom Roller bottom half FOR TEXMACO MILL Drg No: TM-GEN-07-07,MOC: LTB1 with test certificate on Conversion Basis,Appx Wts:130 Kg/Each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Nos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F1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736580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HOIST DRUM FOR CANE UNLOADER APD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NOS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F1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561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83776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3FD40-AE32-6CB9-0C99-352AB9A05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8D43E7-A304-D4AC-FB5A-C431B9F2F4FD}"/>
              </a:ext>
            </a:extLst>
          </p:cNvPr>
          <p:cNvSpPr txBox="1"/>
          <p:nvPr/>
        </p:nvSpPr>
        <p:spPr>
          <a:xfrm>
            <a:off x="1645674" y="368490"/>
            <a:ext cx="8900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LONG DELEVERY ITEM REQUIRED FOR OFF SEASON 2026</a:t>
            </a:r>
            <a:endParaRPr lang="en-IN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58231C-C91D-9D6E-79EA-553CAA835FD0}"/>
              </a:ext>
            </a:extLst>
          </p:cNvPr>
          <p:cNvGraphicFramePr>
            <a:graphicFrameLocks noGrp="1"/>
          </p:cNvGraphicFramePr>
          <p:nvPr/>
        </p:nvGraphicFramePr>
        <p:xfrm>
          <a:off x="533400" y="914400"/>
          <a:ext cx="11506200" cy="52918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8259">
                  <a:extLst>
                    <a:ext uri="{9D8B030D-6E8A-4147-A177-3AD203B41FA5}">
                      <a16:colId xmlns:a16="http://schemas.microsoft.com/office/drawing/2014/main" val="2810629431"/>
                    </a:ext>
                  </a:extLst>
                </a:gridCol>
                <a:gridCol w="4125339">
                  <a:extLst>
                    <a:ext uri="{9D8B030D-6E8A-4147-A177-3AD203B41FA5}">
                      <a16:colId xmlns:a16="http://schemas.microsoft.com/office/drawing/2014/main" val="3761618276"/>
                    </a:ext>
                  </a:extLst>
                </a:gridCol>
                <a:gridCol w="385149">
                  <a:extLst>
                    <a:ext uri="{9D8B030D-6E8A-4147-A177-3AD203B41FA5}">
                      <a16:colId xmlns:a16="http://schemas.microsoft.com/office/drawing/2014/main" val="3198042466"/>
                    </a:ext>
                  </a:extLst>
                </a:gridCol>
                <a:gridCol w="404812">
                  <a:extLst>
                    <a:ext uri="{9D8B030D-6E8A-4147-A177-3AD203B41FA5}">
                      <a16:colId xmlns:a16="http://schemas.microsoft.com/office/drawing/2014/main" val="907602503"/>
                    </a:ext>
                  </a:extLst>
                </a:gridCol>
                <a:gridCol w="546100">
                  <a:extLst>
                    <a:ext uri="{9D8B030D-6E8A-4147-A177-3AD203B41FA5}">
                      <a16:colId xmlns:a16="http://schemas.microsoft.com/office/drawing/2014/main" val="2559000670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1570560845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3115430047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1938446214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92384234"/>
                    </a:ext>
                  </a:extLst>
                </a:gridCol>
                <a:gridCol w="417322">
                  <a:extLst>
                    <a:ext uri="{9D8B030D-6E8A-4147-A177-3AD203B41FA5}">
                      <a16:colId xmlns:a16="http://schemas.microsoft.com/office/drawing/2014/main" val="1543501778"/>
                    </a:ext>
                  </a:extLst>
                </a:gridCol>
                <a:gridCol w="315912">
                  <a:extLst>
                    <a:ext uri="{9D8B030D-6E8A-4147-A177-3AD203B41FA5}">
                      <a16:colId xmlns:a16="http://schemas.microsoft.com/office/drawing/2014/main" val="3952738103"/>
                    </a:ext>
                  </a:extLst>
                </a:gridCol>
                <a:gridCol w="658178">
                  <a:extLst>
                    <a:ext uri="{9D8B030D-6E8A-4147-A177-3AD203B41FA5}">
                      <a16:colId xmlns:a16="http://schemas.microsoft.com/office/drawing/2014/main" val="4251940662"/>
                    </a:ext>
                  </a:extLst>
                </a:gridCol>
                <a:gridCol w="613062">
                  <a:extLst>
                    <a:ext uri="{9D8B030D-6E8A-4147-A177-3AD203B41FA5}">
                      <a16:colId xmlns:a16="http://schemas.microsoft.com/office/drawing/2014/main" val="1850605815"/>
                    </a:ext>
                  </a:extLst>
                </a:gridCol>
                <a:gridCol w="2069967">
                  <a:extLst>
                    <a:ext uri="{9D8B030D-6E8A-4147-A177-3AD203B41FA5}">
                      <a16:colId xmlns:a16="http://schemas.microsoft.com/office/drawing/2014/main" val="1892398071"/>
                    </a:ext>
                  </a:extLst>
                </a:gridCol>
              </a:tblGrid>
              <a:tr h="313880"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Sl.NO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ITEM DECRIPTION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UOM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Rate</a:t>
                      </a:r>
                    </a:p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/unit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Ins Qty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OFF SEASON 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Stock 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Net Req.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Total value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Remark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878052"/>
                  </a:ext>
                </a:extLst>
              </a:tr>
              <a:tr h="46945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2026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2025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2024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2023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Store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Mill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025099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BEARING HOUSING BOTTOM HALF OFSIDE ROLLER FOR TEXMACO MILL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F1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5.52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139831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PROOF MACHINE FORGED STEEL,SHAFT SIZE 460MM DIAX2080L(T.Gear)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F1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5553300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NEW PINION SHAFT FOR,TRANSMISSION GEAR OF MILL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3.66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F1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3.66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0737385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IMPACT IDLER WITH SYNTHETIC,RUBBER AS DRG NO M-KCP-35-21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NOS.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F1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442635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ANTI MAGNETIC IDLER (SS 304)  SIZE 141MM DIA X 2400MM LONG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NOS.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F1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242317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DOUBLE ROW SPHERICAL ROLLER BEARING  239 / 560 BK.MB C3/W33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4.76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F1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4.76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832422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GEAR COUPLING GC-114 ,MAKE-NU-TECK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F1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130990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GEAR COUPLING GC-D-2008-C   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F1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53196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SPACER TYPE GEAR COUPLING GC-110 ,MAKE-NU-TECK for Shredder APD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F1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736580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REPLACEMENT OF HEAD STOCK MILL NO.1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F1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561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92886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F13F6-E5F8-4FB2-8D97-8F5211C4C0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7910" y="2133600"/>
            <a:ext cx="5085430" cy="72434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IN" sz="4800" b="1"/>
              <a:t>PRODUCTION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581AE52A-0910-AA88-0C4F-5AFEC44937D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90" r="20590"/>
          <a:stretch>
            <a:fillRect/>
          </a:stretch>
        </p:blipFill>
        <p:spPr/>
      </p:pic>
      <p:sp>
        <p:nvSpPr>
          <p:cNvPr id="2" name="AutoShape 2" descr="https://inc-powerpoint.officeapps.live.com/pods/GetClipboardImage.ashx?Id=3f040bf3-0dbe-4ff2-a653-3a6ee1022013&amp;DC=IN3&amp;pkey=1b1c7329-7cac-42a4-90f6-3982298e5d09&amp;wdwaccluster=IN3"/>
          <p:cNvSpPr>
            <a:spLocks noChangeAspect="1" noChangeArrowheads="1"/>
          </p:cNvSpPr>
          <p:nvPr/>
        </p:nvSpPr>
        <p:spPr bwMode="auto">
          <a:xfrm>
            <a:off x="2190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76783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76B49FA-22BB-44F5-8EFA-E5C56FA3907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38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24063" y="192382"/>
            <a:ext cx="7529537" cy="542621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General Observation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5" name="Rectangle 3"/>
          <p:cNvSpPr txBox="1"/>
          <p:nvPr/>
        </p:nvSpPr>
        <p:spPr>
          <a:xfrm>
            <a:off x="0" y="914400"/>
            <a:ext cx="12039601" cy="5943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marR="0" lvl="1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US" sz="2400" b="1" dirty="0"/>
          </a:p>
          <a:p>
            <a:pPr marL="800100" marR="0" lvl="1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b="1" dirty="0"/>
              <a:t>The R3 massecuite boiling system and Mud removal system has been taken into operation and is running satisfactorily in all respects.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b="1" dirty="0"/>
              <a:t>Syrup diversion process validation fee has been deposited  and NSI team visit is awaited for the same.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457200" marR="0" lvl="1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con&#10;&#10;Description automatically generated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33" y="2648149"/>
            <a:ext cx="780851" cy="780851"/>
          </a:xfrm>
          <a:prstGeom prst="rect">
            <a:avLst/>
          </a:prstGeom>
        </p:spPr>
      </p:pic>
      <p:sp>
        <p:nvSpPr>
          <p:cNvPr id="2" name="Slide Number Placeholder 22"/>
          <p:cNvSpPr txBox="1"/>
          <p:nvPr/>
        </p:nvSpPr>
        <p:spPr>
          <a:xfrm>
            <a:off x="11753243" y="6600405"/>
            <a:ext cx="389321" cy="203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59D7156-F29C-41EC-9F87-87DDF0705A0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39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Title 2"/>
          <p:cNvSpPr txBox="1"/>
          <p:nvPr/>
        </p:nvSpPr>
        <p:spPr>
          <a:xfrm>
            <a:off x="2438400" y="152400"/>
            <a:ext cx="7461045" cy="6096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Weekly Performance Snapshot - Production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04800" y="873761"/>
          <a:ext cx="11734800" cy="576072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763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80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57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66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92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1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319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Capacity Utilization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Current Week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Last Week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Till Date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19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Sugar Production (LQ)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15.26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1400" b="1" i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Arial" panose="020B0604020202020204"/>
                          <a:cs typeface="Segoe UI" panose="020B0502040204020203" pitchFamily="34" charset="0"/>
                        </a:rPr>
                        <a:t>0.64</a:t>
                      </a:r>
                    </a:p>
                  </a:txBody>
                  <a:tcPr marL="9842" marR="9842" marT="9842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1400" b="1" i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Arial" panose="020B0604020202020204"/>
                          <a:cs typeface="Segoe UI" panose="020B0502040204020203" pitchFamily="34" charset="0"/>
                        </a:rPr>
                        <a:t>0.63</a:t>
                      </a:r>
                    </a:p>
                  </a:txBody>
                  <a:tcPr marL="9842" marR="9842" marT="9842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Arial" panose="020B0604020202020204"/>
                          <a:cs typeface="Segoe UI" panose="020B0502040204020203" pitchFamily="34" charset="0"/>
                        </a:rPr>
                        <a:t>7.02</a:t>
                      </a:r>
                    </a:p>
                  </a:txBody>
                  <a:tcPr marL="9842" marR="9842" marT="9842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19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Sugar Bagging – RS (Qtl)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824250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400" b="1" i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Arial" panose="020B0604020202020204"/>
                          <a:cs typeface="Segoe UI" panose="020B0502040204020203" pitchFamily="34" charset="0"/>
                        </a:rPr>
                        <a:t>37342</a:t>
                      </a:r>
                    </a:p>
                  </a:txBody>
                  <a:tcPr marL="9842" marR="9842" marT="9842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400" b="1" i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Arial" panose="020B0604020202020204"/>
                          <a:cs typeface="Segoe UI" panose="020B0502040204020203" pitchFamily="34" charset="0"/>
                        </a:rPr>
                        <a:t>36754</a:t>
                      </a:r>
                    </a:p>
                  </a:txBody>
                  <a:tcPr marL="9842" marR="9842" marT="9842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Arial" panose="020B0604020202020204"/>
                          <a:cs typeface="Segoe UI" panose="020B0502040204020203" pitchFamily="34" charset="0"/>
                        </a:rPr>
                        <a:t>428452</a:t>
                      </a:r>
                    </a:p>
                  </a:txBody>
                  <a:tcPr marL="9842" marR="9842" marT="9842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19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Sugar Bagging – DS (Qtl)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702139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400" b="1" i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Arial" panose="020B0604020202020204"/>
                          <a:cs typeface="Segoe UI" panose="020B0502040204020203" pitchFamily="34" charset="0"/>
                        </a:rPr>
                        <a:t>26024</a:t>
                      </a:r>
                    </a:p>
                  </a:txBody>
                  <a:tcPr marL="9842" marR="9842" marT="9842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400" b="1" i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Arial" panose="020B0604020202020204"/>
                          <a:cs typeface="Segoe UI" panose="020B0502040204020203" pitchFamily="34" charset="0"/>
                        </a:rPr>
                        <a:t>25839</a:t>
                      </a:r>
                    </a:p>
                  </a:txBody>
                  <a:tcPr marL="9842" marR="9842" marT="9842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Arial" panose="020B0604020202020204"/>
                          <a:cs typeface="Segoe UI" panose="020B0502040204020203" pitchFamily="34" charset="0"/>
                        </a:rPr>
                        <a:t>273309</a:t>
                      </a:r>
                    </a:p>
                  </a:txBody>
                  <a:tcPr marL="9842" marR="9842" marT="9842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192"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Recovery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IN" sz="14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IN" sz="14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19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Sugar Recovery CH  – RS (%)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10.14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altLang="en-IN" sz="1400" b="1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altLang="en-IN" sz="1400" b="1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en-IN" sz="14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19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Sugar Recovery CH</a:t>
                      </a:r>
                      <a:r>
                        <a:rPr lang="en-US" sz="1200" b="1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– DS (%)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10.14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altLang="en-IN" sz="14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altLang="en-IN" sz="14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en-IN" sz="14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319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Sugar Recovery BH  – RS (%)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10.69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9.93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9.69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9.81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319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Sugar Recovery BH</a:t>
                      </a:r>
                      <a:r>
                        <a:rPr lang="en-US" sz="1200" b="1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– DS (%)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10.69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9.89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9.65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9.55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319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B-</a:t>
                      </a:r>
                      <a:r>
                        <a:rPr lang="en-US" sz="1200" b="1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Mol</a:t>
                      </a:r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Recovery – RS (%)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6.8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en-IN" sz="1400" b="1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5.75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6.01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5.87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319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B-</a:t>
                      </a:r>
                      <a:r>
                        <a:rPr lang="en-US" sz="1200" b="1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Mol</a:t>
                      </a:r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Recovery – DS (%)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7.20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en-IN" sz="1400" b="1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5.66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7.07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6.70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3192"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00206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Quality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IN" sz="14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IN" sz="14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319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B-</a:t>
                      </a:r>
                      <a:r>
                        <a:rPr lang="en-US" sz="1200" b="1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Mol</a:t>
                      </a:r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Purity – RS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&lt;</a:t>
                      </a:r>
                      <a:r>
                        <a:rPr lang="en-US" sz="14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 51</a:t>
                      </a:r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.00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en-IN" sz="1400" b="1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50.24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50.39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50.31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319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B-</a:t>
                      </a:r>
                      <a:r>
                        <a:rPr lang="en-US" sz="1200" b="1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Mol</a:t>
                      </a:r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Purity – DS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&lt; 51.00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en-IN" sz="1400" b="1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50.41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50.32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50.46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319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Losses in Mol % Cane BH – RS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&lt; 3.00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en-IN" sz="1400" b="1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2.37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2.77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2.56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319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Losses in Mol % Cane BH – DS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&lt; 3.18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en-IN" sz="1400" b="1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2.62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2.84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2.82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319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Pol % Filter cake </a:t>
                      </a:r>
                      <a:endParaRPr lang="en-IN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&lt; 2.00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en-IN" sz="1400" b="1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1.7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1.9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1.7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3192"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Consumption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IN" sz="14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IN" sz="14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4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6319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Steam Consumption (Kg/</a:t>
                      </a:r>
                      <a:r>
                        <a:rPr lang="en-US" sz="1200" b="1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Qtl</a:t>
                      </a:r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Sugar)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451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460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480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6319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Steam % Cane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&lt;42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38.89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38.93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39.79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6319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Power Consumption (Units/</a:t>
                      </a:r>
                      <a:r>
                        <a:rPr lang="en-US" sz="1200" b="1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Qtl</a:t>
                      </a:r>
                      <a:r>
                        <a:rPr lang="en-US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Sugar)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11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11.64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11.83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sz="14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11.68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F3449-48BA-6020-EC2A-7342A213C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61B29C67-C9F5-0B55-B019-41B499D88D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33" y="2648149"/>
            <a:ext cx="780851" cy="780851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E28EFFC6-4F60-8C0A-8FF9-F2882C7251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4463" y="56046"/>
            <a:ext cx="7991475" cy="750888"/>
          </a:xfrm>
          <a:prstGeom prst="rect">
            <a:avLst/>
          </a:prstGeom>
        </p:spPr>
        <p:txBody>
          <a:bodyPr anchor="ctr"/>
          <a:lstStyle/>
          <a:p>
            <a:r>
              <a:rPr lang="en-US" sz="3200" b="1" dirty="0">
                <a:solidFill>
                  <a:srgbClr val="002060"/>
                </a:solidFill>
              </a:rPr>
              <a:t>SPE Weekly Snapshot – Total Losses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22">
            <a:extLst>
              <a:ext uri="{FF2B5EF4-FFF2-40B4-BE49-F238E27FC236}">
                <a16:creationId xmlns:a16="http://schemas.microsoft.com/office/drawing/2014/main" id="{447982E5-AA08-9A83-C946-91EE13A5951A}"/>
              </a:ext>
            </a:extLst>
          </p:cNvPr>
          <p:cNvSpPr txBox="1">
            <a:spLocks/>
          </p:cNvSpPr>
          <p:nvPr/>
        </p:nvSpPr>
        <p:spPr>
          <a:xfrm>
            <a:off x="11753243" y="6600405"/>
            <a:ext cx="389321" cy="203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9D7156-F29C-41EC-9F87-87DDF0705A0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204AC26-6F8C-B07D-9A4B-4198A1D1C335}"/>
              </a:ext>
            </a:extLst>
          </p:cNvPr>
          <p:cNvGraphicFramePr/>
          <p:nvPr/>
        </p:nvGraphicFramePr>
        <p:xfrm>
          <a:off x="115887" y="1576162"/>
          <a:ext cx="5105401" cy="49093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944A2F0-FA35-3A4C-D5C1-7BB3453E3DB2}"/>
              </a:ext>
            </a:extLst>
          </p:cNvPr>
          <p:cNvGraphicFramePr>
            <a:graphicFrameLocks noGrp="1"/>
          </p:cNvGraphicFramePr>
          <p:nvPr/>
        </p:nvGraphicFramePr>
        <p:xfrm>
          <a:off x="115887" y="909637"/>
          <a:ext cx="5105401" cy="66652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712913">
                  <a:extLst>
                    <a:ext uri="{9D8B030D-6E8A-4147-A177-3AD203B41FA5}">
                      <a16:colId xmlns:a16="http://schemas.microsoft.com/office/drawing/2014/main" val="86410696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474922172"/>
                    </a:ext>
                  </a:extLst>
                </a:gridCol>
                <a:gridCol w="1716088">
                  <a:extLst>
                    <a:ext uri="{9D8B030D-6E8A-4147-A177-3AD203B41FA5}">
                      <a16:colId xmlns:a16="http://schemas.microsoft.com/office/drawing/2014/main" val="820452683"/>
                    </a:ext>
                  </a:extLst>
                </a:gridCol>
              </a:tblGrid>
              <a:tr h="33124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This Week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Last Week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Till Date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904359"/>
                  </a:ext>
                </a:extLst>
              </a:tr>
              <a:tr h="33124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</a:rPr>
                        <a:t>3.18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</a:rPr>
                        <a:t>3.42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</a:rPr>
                        <a:t>2.31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5854789"/>
                  </a:ext>
                </a:extLst>
              </a:tr>
            </a:tbl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BBF2CF8-63EE-7E4E-18E8-658D69A99C23}"/>
              </a:ext>
            </a:extLst>
          </p:cNvPr>
          <p:cNvGraphicFramePr/>
          <p:nvPr/>
        </p:nvGraphicFramePr>
        <p:xfrm>
          <a:off x="5334000" y="914400"/>
          <a:ext cx="6629399" cy="5571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9261250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152400"/>
            <a:ext cx="7467600" cy="609600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Weekly Sugar Production – DS House</a:t>
            </a:r>
          </a:p>
        </p:txBody>
      </p:sp>
      <p:graphicFrame>
        <p:nvGraphicFramePr>
          <p:cNvPr id="7" name="Chart 6"/>
          <p:cNvGraphicFramePr/>
          <p:nvPr/>
        </p:nvGraphicFramePr>
        <p:xfrm>
          <a:off x="0" y="914400"/>
          <a:ext cx="8534400" cy="5943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534400" y="904876"/>
          <a:ext cx="3429000" cy="5648323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89815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Production Plan for Next Week </a:t>
                      </a:r>
                    </a:p>
                  </a:txBody>
                  <a:tcPr marL="182880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981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SKU</a:t>
                      </a:r>
                    </a:p>
                  </a:txBody>
                  <a:tcPr marL="182880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Quantity </a:t>
                      </a:r>
                    </a:p>
                    <a:p>
                      <a:pPr algn="ctr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(Qtls)</a:t>
                      </a: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% of Total</a:t>
                      </a: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310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</a:t>
                      </a:r>
                    </a:p>
                  </a:txBody>
                  <a:tcPr marL="182880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en-I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39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</a:t>
                      </a:r>
                    </a:p>
                  </a:txBody>
                  <a:tcPr marL="182880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17388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39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</a:t>
                      </a:r>
                    </a:p>
                  </a:txBody>
                  <a:tcPr marL="182880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1932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279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Total</a:t>
                      </a:r>
                    </a:p>
                  </a:txBody>
                  <a:tcPr marL="182880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19320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152400"/>
            <a:ext cx="7467600" cy="609600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Weekly Sugar Production – RS House</a:t>
            </a:r>
          </a:p>
        </p:txBody>
      </p:sp>
      <p:graphicFrame>
        <p:nvGraphicFramePr>
          <p:cNvPr id="7" name="Chart 6"/>
          <p:cNvGraphicFramePr/>
          <p:nvPr/>
        </p:nvGraphicFramePr>
        <p:xfrm>
          <a:off x="76200" y="930275"/>
          <a:ext cx="9149080" cy="2803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9250680" y="937895"/>
          <a:ext cx="2887345" cy="5310505"/>
        </p:xfrm>
        <a:graphic>
          <a:graphicData uri="http://schemas.openxmlformats.org/drawingml/2006/table">
            <a:tbl>
              <a:tblPr/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8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6705">
                <a:tc gridSpan="3"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Production Plan for Next Week </a:t>
                      </a:r>
                    </a:p>
                  </a:txBody>
                  <a:tcPr marL="182880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15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SKU</a:t>
                      </a:r>
                    </a:p>
                  </a:txBody>
                  <a:tcPr marL="182880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Quantity </a:t>
                      </a:r>
                    </a:p>
                    <a:p>
                      <a:pPr algn="ctr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(Qtls)</a:t>
                      </a: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% of Total</a:t>
                      </a: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3215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22508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4823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Pharma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1607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Total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32153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Icing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sz="1400" b="0" i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Calibri" panose="020F0502020204030204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842" marR="9842" marT="98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0.32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Bura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sz="1400" b="0" i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Calibri" panose="020F0502020204030204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Calibri" panose="020F0502020204030204"/>
                          <a:cs typeface="Arial" panose="020B0604020202020204" pitchFamily="34" charset="0"/>
                        </a:rPr>
                        <a:t>1</a:t>
                      </a:r>
                      <a:r>
                        <a:rPr sz="1400" b="0" i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Calibri" panose="020F0502020204030204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9842" marR="9842" marT="98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7.21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Sachet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Calibri" panose="020F0502020204030204"/>
                          <a:cs typeface="Arial" panose="020B0604020202020204" pitchFamily="34" charset="0"/>
                        </a:rPr>
                        <a:t>140</a:t>
                      </a:r>
                    </a:p>
                  </a:txBody>
                  <a:tcPr marL="9842" marR="9842" marT="98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9.18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543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1kg pack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Calibri" panose="020F0502020204030204"/>
                          <a:cs typeface="Arial" panose="020B0604020202020204" pitchFamily="34" charset="0"/>
                        </a:rPr>
                        <a:t>400</a:t>
                      </a:r>
                    </a:p>
                  </a:txBody>
                  <a:tcPr marL="9842" marR="9842" marT="98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26.22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5kg pack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Calibri" panose="020F0502020204030204"/>
                          <a:cs typeface="Arial" panose="020B0604020202020204" pitchFamily="34" charset="0"/>
                        </a:rPr>
                        <a:t>200</a:t>
                      </a:r>
                    </a:p>
                  </a:txBody>
                  <a:tcPr marL="9842" marR="9842" marT="98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13.11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Superfine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Calibri" panose="020F0502020204030204"/>
                          <a:cs typeface="Arial" panose="020B0604020202020204" pitchFamily="34" charset="0"/>
                        </a:rPr>
                        <a:t>70</a:t>
                      </a:r>
                    </a:p>
                  </a:txBody>
                  <a:tcPr marL="9842" marR="9842" marT="98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4.5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Brown 1kg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sz="1400" b="0" i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Calibri" panose="020F0502020204030204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9842" marR="9842" marT="98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6.5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543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Pharma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Calibri" panose="020F0502020204030204"/>
                          <a:cs typeface="Arial" panose="020B0604020202020204" pitchFamily="34" charset="0"/>
                        </a:rPr>
                        <a:t>500</a:t>
                      </a:r>
                    </a:p>
                  </a:txBody>
                  <a:tcPr marL="9842" marR="9842" marT="98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32.77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Total</a:t>
                      </a:r>
                    </a:p>
                  </a:txBody>
                  <a:tcPr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1525</a:t>
                      </a:r>
                    </a:p>
                  </a:txBody>
                  <a:tcPr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3" name="Chart 2"/>
          <p:cNvGraphicFramePr/>
          <p:nvPr/>
        </p:nvGraphicFramePr>
        <p:xfrm>
          <a:off x="76200" y="3822065"/>
          <a:ext cx="9144000" cy="2587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76B49FA-22BB-44F5-8EFA-E5C56FA3907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42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Rectangle 3"/>
          <p:cNvSpPr txBox="1"/>
          <p:nvPr/>
        </p:nvSpPr>
        <p:spPr>
          <a:xfrm>
            <a:off x="1905000" y="914400"/>
            <a:ext cx="8458200" cy="556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1257300" marR="0" lvl="2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1767726" y="167044"/>
            <a:ext cx="78486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2500" b="1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sz="25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Sugar Production Quality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6200" y="914400"/>
          <a:ext cx="12115801" cy="557825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3574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56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8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36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22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38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480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25639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Sugar Quality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Season 2025-26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Season </a:t>
                      </a:r>
                    </a:p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2024-25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84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1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1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Current Week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1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Last Week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1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Till Date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1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Week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1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Till Date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6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Sugar Quality - DS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rtl="0" fontAlgn="ctr"/>
                      <a:endParaRPr lang="en-US" sz="1400" b="0" i="0" u="sng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lvl="1"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ICUMSA (L-sugar)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&lt;110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293">
                <a:tc>
                  <a:txBody>
                    <a:bodyPr/>
                    <a:lstStyle/>
                    <a:p>
                      <a:pPr lvl="1"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ICUMSA (M-sugar)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b="1" dirty="0">
                          <a:solidFill>
                            <a:srgbClr val="00B050"/>
                          </a:solidFill>
                        </a:rPr>
                        <a:t>74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b="1" dirty="0">
                          <a:solidFill>
                            <a:schemeClr val="tx1"/>
                          </a:solidFill>
                        </a:rPr>
                        <a:t>79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cs typeface="+mn-lt"/>
                        </a:rPr>
                        <a:t>103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cs typeface="+mn-lt"/>
                        </a:rPr>
                        <a:t>118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8065">
                <a:tc>
                  <a:txBody>
                    <a:bodyPr/>
                    <a:lstStyle/>
                    <a:p>
                      <a:pPr lvl="1"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ICUMSA (S-sugar)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b="1" dirty="0">
                          <a:solidFill>
                            <a:srgbClr val="00B050"/>
                          </a:solidFill>
                        </a:rPr>
                        <a:t>75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b="1" dirty="0">
                          <a:solidFill>
                            <a:schemeClr val="tx1"/>
                          </a:solidFill>
                        </a:rPr>
                        <a:t>80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cs typeface="+mn-lt"/>
                        </a:rPr>
                        <a:t>104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cs typeface="+mn-lt"/>
                        </a:rPr>
                        <a:t>118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29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Sugar Quality – RS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rgbClr val="00B050"/>
                        </a:solidFill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cs typeface="+mn-lt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3293">
                <a:tc>
                  <a:txBody>
                    <a:bodyPr/>
                    <a:lstStyle/>
                    <a:p>
                      <a:pPr lvl="1"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ICUMSA (L-sugar)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&lt;30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b="1" dirty="0">
                          <a:solidFill>
                            <a:srgbClr val="00B050"/>
                          </a:solidFill>
                        </a:rPr>
                        <a:t>23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b="1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b="1" dirty="0"/>
                        <a:t>32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cs typeface="+mn-lt"/>
                        </a:rPr>
                        <a:t>36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cs typeface="+mn-lt"/>
                        </a:rPr>
                        <a:t>35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3293">
                <a:tc>
                  <a:txBody>
                    <a:bodyPr/>
                    <a:lstStyle/>
                    <a:p>
                      <a:pPr lvl="1"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ICUMSA (M-sugar)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b="1" dirty="0">
                          <a:solidFill>
                            <a:srgbClr val="00B050"/>
                          </a:solidFill>
                        </a:rPr>
                        <a:t>24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b="1" dirty="0">
                          <a:solidFill>
                            <a:schemeClr val="tx1"/>
                          </a:solidFill>
                        </a:rPr>
                        <a:t>27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b="1" dirty="0"/>
                        <a:t>32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cs typeface="+mn-lt"/>
                        </a:rPr>
                        <a:t>37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cs typeface="+mn-lt"/>
                        </a:rPr>
                        <a:t>35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4723">
                <a:tc>
                  <a:txBody>
                    <a:bodyPr/>
                    <a:lstStyle/>
                    <a:p>
                      <a:pPr lvl="1"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ICUMSA (S-sugar)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b="1" dirty="0">
                          <a:solidFill>
                            <a:srgbClr val="00B050"/>
                          </a:solidFill>
                        </a:rPr>
                        <a:t>25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b="1" dirty="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b="1" dirty="0"/>
                        <a:t>33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cs typeface="+mn-lt"/>
                        </a:rPr>
                        <a:t>36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cs typeface="+mn-lt"/>
                        </a:rPr>
                        <a:t>37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329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Sugar Quality Pharma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rgbClr val="00B050"/>
                        </a:solidFill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cs typeface="+mn-lt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3293">
                <a:tc>
                  <a:txBody>
                    <a:bodyPr/>
                    <a:lstStyle/>
                    <a:p>
                      <a:pPr lvl="1"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ICUMSA (SS - Sugar)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&lt;25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b="1" dirty="0">
                          <a:solidFill>
                            <a:srgbClr val="00B050"/>
                          </a:solidFill>
                        </a:rPr>
                        <a:t>23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b="1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cs typeface="+mn-lt"/>
                        </a:rPr>
                        <a:t>31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cs typeface="+mn-lt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cs typeface="+mn-lt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3293">
                <a:tc>
                  <a:txBody>
                    <a:bodyPr/>
                    <a:lstStyle/>
                    <a:p>
                      <a:pPr lvl="1"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ICUMSA (20/80 - Sugar)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b="1" dirty="0">
                          <a:solidFill>
                            <a:srgbClr val="00B050"/>
                          </a:solidFill>
                        </a:rPr>
                        <a:t>22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b="1" dirty="0">
                          <a:solidFill>
                            <a:schemeClr val="tx1"/>
                          </a:solidFill>
                        </a:rPr>
                        <a:t>27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cs typeface="+mn-lt"/>
                        </a:rPr>
                        <a:t>30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cs typeface="+mn-lt"/>
                        </a:rPr>
                        <a:t>32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cs typeface="+mn-lt"/>
                        </a:rPr>
                        <a:t>31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93293">
                <a:tc>
                  <a:txBody>
                    <a:bodyPr/>
                    <a:lstStyle/>
                    <a:p>
                      <a:pPr lvl="1"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ICUMSA (30/80  - Sugar)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b="1" dirty="0">
                          <a:solidFill>
                            <a:srgbClr val="00B050"/>
                          </a:solidFill>
                        </a:rPr>
                        <a:t>23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b="1" dirty="0">
                          <a:solidFill>
                            <a:schemeClr val="tx1"/>
                          </a:solidFill>
                        </a:rPr>
                        <a:t>27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cs typeface="+mn-lt"/>
                        </a:rPr>
                        <a:t>30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cs typeface="+mn-lt"/>
                        </a:rPr>
                        <a:t>34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cs typeface="+mn-lt"/>
                        </a:rPr>
                        <a:t>33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76B49FA-22BB-44F5-8EFA-E5C56FA3907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43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Rectangle 3"/>
          <p:cNvSpPr txBox="1"/>
          <p:nvPr/>
        </p:nvSpPr>
        <p:spPr>
          <a:xfrm>
            <a:off x="1905000" y="914400"/>
            <a:ext cx="8458200" cy="556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1257300" marR="0" lvl="2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1767726" y="167044"/>
            <a:ext cx="78486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2500" b="1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Segoe UI" panose="020B0502040204020203" pitchFamily="34" charset="0"/>
              </a:rPr>
              <a:t>                            Monthly Performance Snapshot - Production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8100" y="914400"/>
          <a:ext cx="12124924" cy="5679034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625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1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07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63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751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88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764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689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u="none" strike="noStrike" err="1">
                          <a:effectLst/>
                        </a:rPr>
                        <a:t>S.No</a:t>
                      </a:r>
                      <a:r>
                        <a:rPr lang="en-IN" sz="1600" b="1" u="none" strike="noStrike" dirty="0">
                          <a:effectLst/>
                        </a:rPr>
                        <a:t>.</a:t>
                      </a:r>
                      <a:endParaRPr lang="en-IN" sz="1600" b="1" i="0" u="none" strike="noStrike" dirty="0">
                        <a:solidFill>
                          <a:srgbClr val="00206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u="none" strike="noStrike" dirty="0">
                          <a:effectLst/>
                        </a:rPr>
                        <a:t>Capacity Utilization</a:t>
                      </a:r>
                      <a:endParaRPr lang="en-IN" sz="1600" b="1" i="0" u="none" strike="noStrike" dirty="0">
                        <a:solidFill>
                          <a:srgbClr val="00206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u="none" strike="noStrike" dirty="0">
                          <a:effectLst/>
                        </a:rPr>
                        <a:t>Target</a:t>
                      </a:r>
                      <a:endParaRPr lang="en-IN" sz="1600" b="1" i="0" u="none" strike="noStrike" dirty="0">
                        <a:solidFill>
                          <a:srgbClr val="00206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2060"/>
                          </a:solidFill>
                          <a:effectLst/>
                          <a:latin typeface="Segoe UI" panose="020B0502040204020203" pitchFamily="34" charset="0"/>
                        </a:rPr>
                        <a:t>Dec.-25</a:t>
                      </a:r>
                      <a:endParaRPr lang="en-IN" sz="1400" b="1" i="0" u="none" strike="noStrike" dirty="0">
                        <a:solidFill>
                          <a:srgbClr val="00206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2060"/>
                          </a:solidFill>
                          <a:effectLst/>
                          <a:latin typeface="Segoe UI" panose="020B0502040204020203" pitchFamily="34" charset="0"/>
                        </a:rPr>
                        <a:t>Dec.-24</a:t>
                      </a:r>
                      <a:endParaRPr lang="en-IN" sz="1400" b="1" i="0" u="none" strike="noStrike" dirty="0">
                        <a:solidFill>
                          <a:srgbClr val="00206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2060"/>
                          </a:solidFill>
                          <a:effectLst/>
                          <a:latin typeface="Segoe UI" panose="020B0502040204020203" pitchFamily="34" charset="0"/>
                        </a:rPr>
                        <a:t>Nov.-25</a:t>
                      </a:r>
                      <a:endParaRPr lang="en-IN" sz="1400" b="1" i="0" u="none" strike="noStrike" dirty="0">
                        <a:solidFill>
                          <a:srgbClr val="00206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2060"/>
                          </a:solidFill>
                          <a:effectLst/>
                          <a:latin typeface="Segoe UI" panose="020B0502040204020203" pitchFamily="34" charset="0"/>
                        </a:rPr>
                        <a:t>Nov.-24</a:t>
                      </a:r>
                      <a:endParaRPr lang="en-IN" sz="1400" b="1" i="0" u="none" strike="noStrike" dirty="0">
                        <a:solidFill>
                          <a:srgbClr val="00206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6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u="none" strike="noStrike" dirty="0">
                          <a:effectLst/>
                        </a:rPr>
                        <a:t>1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</a:rPr>
                        <a:t>Sugar Production (LQ)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1</a:t>
                      </a:r>
                      <a:r>
                        <a:rPr lang="en-I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5.26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2.89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2.77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2.62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2.12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4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u="none" strike="noStrike" dirty="0">
                          <a:effectLst/>
                        </a:rPr>
                        <a:t>2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</a:rPr>
                        <a:t>Sugar Bagging – RS (</a:t>
                      </a:r>
                      <a:r>
                        <a:rPr lang="en-IN" sz="1200" b="1" u="none" strike="noStrike" err="1">
                          <a:effectLst/>
                        </a:rPr>
                        <a:t>Qtl</a:t>
                      </a:r>
                      <a:r>
                        <a:rPr lang="en-IN" sz="1200" b="1" u="none" strike="noStrike" dirty="0">
                          <a:effectLst/>
                        </a:rPr>
                        <a:t>)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8</a:t>
                      </a:r>
                      <a:r>
                        <a:rPr lang="en-I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24250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173434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169441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166302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120188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14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u="none" strike="noStrike" dirty="0">
                          <a:effectLst/>
                        </a:rPr>
                        <a:t>3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</a:rPr>
                        <a:t>Sugar Bagging – DS (</a:t>
                      </a:r>
                      <a:r>
                        <a:rPr lang="en-IN" sz="1200" b="1" u="none" strike="noStrike" err="1">
                          <a:effectLst/>
                        </a:rPr>
                        <a:t>Qtl</a:t>
                      </a:r>
                      <a:r>
                        <a:rPr lang="en-IN" sz="1200" b="1" u="none" strike="noStrike" dirty="0">
                          <a:effectLst/>
                        </a:rPr>
                        <a:t>)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7</a:t>
                      </a:r>
                      <a:r>
                        <a:rPr lang="en-I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02139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115599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108046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95920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91961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519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 dirty="0">
                          <a:effectLst/>
                        </a:rPr>
                        <a:t> </a:t>
                      </a:r>
                      <a:endParaRPr lang="en-IN" sz="14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u="none" strike="noStrike" dirty="0">
                          <a:effectLst/>
                        </a:rPr>
                        <a:t>Recovery</a:t>
                      </a:r>
                      <a:endParaRPr lang="en-IN" sz="1600" b="1" i="0" u="none" strike="noStrike" dirty="0">
                        <a:solidFill>
                          <a:srgbClr val="FFC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u="none" strike="noStrike" dirty="0">
                          <a:effectLst/>
                        </a:rPr>
                        <a:t> </a:t>
                      </a:r>
                      <a:endParaRPr lang="en-IN" sz="1600" b="1" i="0" u="none" strike="noStrike" dirty="0">
                        <a:solidFill>
                          <a:srgbClr val="FFC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6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6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6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6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14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u="none" strike="noStrike" dirty="0">
                          <a:effectLst/>
                        </a:rPr>
                        <a:t>4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</a:rPr>
                        <a:t>Sugar Recovery CH – RS (%)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10.14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11.03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10.75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9.39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9.28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724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u="none" strike="noStrike" dirty="0">
                          <a:effectLst/>
                        </a:rPr>
                        <a:t>5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</a:rPr>
                        <a:t>Sugar Recovery CH– DS (%)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10.14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10.63(01 Dec. to 08 Dec.)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dirty="0">
                          <a:effectLst/>
                          <a:latin typeface="Arial" panose="020B0604020202020204" pitchFamily="34" charset="0"/>
                          <a:sym typeface="+mn-ea"/>
                        </a:rPr>
                        <a:t>10.45(01 Dec. to 21 Dec.)</a:t>
                      </a:r>
                      <a:endParaRPr lang="en-US" alt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9.40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9.13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1450"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</a:rPr>
                        <a:t>Sugar Recovery BH – RS (%)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10.69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394"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</a:rPr>
                        <a:t>Sugar Recovery BH– DS (%)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10.69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9.43(9 Dec. to 31 Dec.)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dirty="0">
                          <a:effectLst/>
                          <a:latin typeface="Arial" panose="020B0604020202020204" pitchFamily="34" charset="0"/>
                          <a:sym typeface="+mn-ea"/>
                        </a:rPr>
                        <a:t>9.45(22 Dec. to 31 Dec.)</a:t>
                      </a:r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14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u="none" strike="noStrike" dirty="0">
                          <a:effectLst/>
                        </a:rPr>
                        <a:t>6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</a:rPr>
                        <a:t>C-Mol Recovery – RS (%)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4.8</a:t>
                      </a:r>
                      <a:endParaRPr lang="en-IN" sz="1200" b="1" i="0" u="none" strike="noStrike" dirty="0">
                        <a:solidFill>
                          <a:srgbClr val="17375E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4.34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4.77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4.41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4.65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14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u="none" strike="noStrike" dirty="0">
                          <a:effectLst/>
                        </a:rPr>
                        <a:t>7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</a:rPr>
                        <a:t>C-Mol Recovery – DS (%)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5.2</a:t>
                      </a:r>
                      <a:endParaRPr lang="en-IN" sz="1200" b="1" i="0" u="none" strike="noStrike" dirty="0">
                        <a:solidFill>
                          <a:srgbClr val="17375E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dirty="0">
                          <a:effectLst/>
                          <a:latin typeface="Arial" panose="020B0604020202020204" pitchFamily="34" charset="0"/>
                          <a:sym typeface="+mn-ea"/>
                        </a:rPr>
                        <a:t>5.12(01 Dec. to 08 Dec.)</a:t>
                      </a:r>
                      <a:endParaRPr lang="en-US" alt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dirty="0">
                          <a:effectLst/>
                          <a:latin typeface="Arial" panose="020B0604020202020204" pitchFamily="34" charset="0"/>
                          <a:sym typeface="+mn-ea"/>
                        </a:rPr>
                        <a:t>4.98(01 Dec. to 21 Dec.)</a:t>
                      </a:r>
                      <a:endParaRPr lang="en-US" alt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3.86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4.62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14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u="none" strike="noStrike" dirty="0">
                          <a:effectLst/>
                        </a:rPr>
                        <a:t>8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</a:rPr>
                        <a:t>B-Mol Recovery – RS (%)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6.8</a:t>
                      </a:r>
                      <a:endParaRPr lang="en-IN" sz="1200" b="1" i="0" u="none" strike="noStrike" dirty="0">
                        <a:solidFill>
                          <a:srgbClr val="17375E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14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u="none" strike="noStrike" dirty="0">
                          <a:effectLst/>
                        </a:rPr>
                        <a:t>9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</a:rPr>
                        <a:t>B-Mol Recovery – DS (%)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7.2</a:t>
                      </a:r>
                      <a:endParaRPr lang="en-IN" sz="1200" b="1" i="0" u="none" strike="noStrike" dirty="0">
                        <a:solidFill>
                          <a:srgbClr val="17375E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dirty="0">
                          <a:effectLst/>
                          <a:latin typeface="Arial" panose="020B0604020202020204" pitchFamily="34" charset="0"/>
                          <a:sym typeface="+mn-ea"/>
                        </a:rPr>
                        <a:t>6.96(9 Dec. to 31 Dec.)</a:t>
                      </a:r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dirty="0">
                          <a:effectLst/>
                          <a:latin typeface="Arial" panose="020B0604020202020204" pitchFamily="34" charset="0"/>
                          <a:sym typeface="+mn-ea"/>
                        </a:rPr>
                        <a:t>7.45(22 Dec. to 31 Dec.)</a:t>
                      </a:r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519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 dirty="0">
                          <a:effectLst/>
                        </a:rPr>
                        <a:t> </a:t>
                      </a:r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u="none" strike="noStrike" dirty="0">
                          <a:effectLst/>
                        </a:rPr>
                        <a:t>Quality</a:t>
                      </a:r>
                      <a:endParaRPr lang="en-IN" sz="1600" b="1" i="0" u="none" strike="noStrike" dirty="0">
                        <a:solidFill>
                          <a:srgbClr val="00206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600" b="1" i="0" u="none" strike="noStrike" dirty="0">
                        <a:solidFill>
                          <a:srgbClr val="17375E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14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u="none" strike="noStrike" dirty="0">
                          <a:effectLst/>
                        </a:rPr>
                        <a:t>10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</a:rPr>
                        <a:t>C-Mol Purity – RS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&lt;33.00</a:t>
                      </a:r>
                      <a:endParaRPr lang="en-IN" sz="1200" b="1" i="0" u="none" strike="noStrike" dirty="0">
                        <a:solidFill>
                          <a:srgbClr val="17375E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32.08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30.80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31.21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32.23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14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u="none" strike="noStrike" dirty="0">
                          <a:effectLst/>
                        </a:rPr>
                        <a:t>11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</a:rPr>
                        <a:t>C-Mol Purity – DS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&lt;32.00</a:t>
                      </a:r>
                      <a:endParaRPr lang="en-IN" sz="1200" b="1" i="0" u="none" strike="noStrike" dirty="0">
                        <a:solidFill>
                          <a:srgbClr val="17375E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dirty="0">
                          <a:effectLst/>
                          <a:latin typeface="Arial" panose="020B0604020202020204" pitchFamily="34" charset="0"/>
                          <a:sym typeface="+mn-ea"/>
                        </a:rPr>
                        <a:t>30.31(01 Dec. to 08 Dec.)</a:t>
                      </a:r>
                      <a:endParaRPr lang="en-US" alt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dirty="0">
                          <a:effectLst/>
                          <a:latin typeface="Arial" panose="020B0604020202020204" pitchFamily="34" charset="0"/>
                          <a:sym typeface="+mn-ea"/>
                        </a:rPr>
                        <a:t>30.68(01 Dec. to 21 Dec.)</a:t>
                      </a:r>
                      <a:endParaRPr lang="en-US" alt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30.07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31.86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14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u="none" strike="noStrike" dirty="0">
                          <a:effectLst/>
                        </a:rPr>
                        <a:t>12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</a:rPr>
                        <a:t>B-Mol Purity – RS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&lt;51.00</a:t>
                      </a:r>
                      <a:endParaRPr lang="en-IN" sz="1200" b="1" i="0" u="none" strike="noStrike" dirty="0">
                        <a:solidFill>
                          <a:srgbClr val="17375E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14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u="none" strike="noStrike" dirty="0">
                          <a:effectLst/>
                        </a:rPr>
                        <a:t>13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</a:rPr>
                        <a:t>B-Mol Purity – DS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&lt;51.00</a:t>
                      </a:r>
                      <a:endParaRPr lang="en-IN" sz="1200" b="1" i="0" u="none" strike="noStrike" dirty="0">
                        <a:solidFill>
                          <a:srgbClr val="17375E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dirty="0">
                          <a:effectLst/>
                          <a:latin typeface="Arial" panose="020B0604020202020204" pitchFamily="34" charset="0"/>
                          <a:sym typeface="+mn-ea"/>
                        </a:rPr>
                        <a:t>50.52(09 Dec. to 31 Dec.)</a:t>
                      </a:r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dirty="0">
                          <a:effectLst/>
                          <a:latin typeface="Arial" panose="020B0604020202020204" pitchFamily="34" charset="0"/>
                          <a:sym typeface="+mn-ea"/>
                        </a:rPr>
                        <a:t>51.10(22 Dec. to 31 Dec.)</a:t>
                      </a:r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14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u="none" strike="noStrike" dirty="0">
                          <a:effectLst/>
                        </a:rPr>
                        <a:t>14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</a:rPr>
                        <a:t>Losses in Mol % Cane CH– RS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&lt;1.39</a:t>
                      </a:r>
                      <a:endParaRPr lang="en-IN" sz="1200" b="1" i="0" u="none" strike="noStrike" dirty="0">
                        <a:solidFill>
                          <a:srgbClr val="17375E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1.15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1.30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1.20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1.40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14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u="none" strike="noStrike" dirty="0">
                          <a:effectLst/>
                        </a:rPr>
                        <a:t>15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</a:rPr>
                        <a:t>Losses in Mol % Cane CH – DS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&lt;1.46</a:t>
                      </a:r>
                      <a:endParaRPr lang="en-IN" sz="1200" b="1" i="0" u="none" strike="noStrike" dirty="0">
                        <a:solidFill>
                          <a:srgbClr val="17375E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dirty="0">
                          <a:effectLst/>
                          <a:latin typeface="Arial" panose="020B0604020202020204" pitchFamily="34" charset="0"/>
                          <a:sym typeface="+mn-ea"/>
                        </a:rPr>
                        <a:t>1.18(01 Dec. to 08 Dec.)</a:t>
                      </a:r>
                      <a:endParaRPr lang="en-US" alt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dirty="0">
                          <a:effectLst/>
                          <a:latin typeface="Arial" panose="020B0604020202020204" pitchFamily="34" charset="0"/>
                          <a:sym typeface="+mn-ea"/>
                        </a:rPr>
                        <a:t>1.30(01 Dec. to 21 Dec.)</a:t>
                      </a:r>
                      <a:endParaRPr lang="en-US" alt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1.23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1.41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14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u="none" strike="noStrike" dirty="0">
                          <a:effectLst/>
                        </a:rPr>
                        <a:t>16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</a:rPr>
                        <a:t>Losses in Mol % Cane BH  – RS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&lt;3.00</a:t>
                      </a:r>
                      <a:endParaRPr lang="en-IN" sz="1200" b="1" i="0" u="none" strike="noStrike" dirty="0">
                        <a:solidFill>
                          <a:srgbClr val="17375E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14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u="none" strike="noStrike" dirty="0">
                          <a:effectLst/>
                        </a:rPr>
                        <a:t>17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</a:rPr>
                        <a:t>Losses in Mol % Cane BH  – DS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&lt;3.18</a:t>
                      </a:r>
                      <a:endParaRPr lang="en-IN" sz="1200" b="1" i="0" u="none" strike="noStrike" dirty="0">
                        <a:solidFill>
                          <a:srgbClr val="17375E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dirty="0">
                          <a:effectLst/>
                          <a:latin typeface="Arial" panose="020B0604020202020204" pitchFamily="34" charset="0"/>
                          <a:sym typeface="+mn-ea"/>
                        </a:rPr>
                        <a:t>2.86(09 Dec. to 31 Dec.)</a:t>
                      </a:r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dirty="0">
                          <a:effectLst/>
                          <a:latin typeface="Arial" panose="020B0604020202020204" pitchFamily="34" charset="0"/>
                          <a:sym typeface="+mn-ea"/>
                        </a:rPr>
                        <a:t>3.23(22 Dec. to 31 Dec.)</a:t>
                      </a:r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14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u="none" strike="noStrike" dirty="0">
                          <a:effectLst/>
                        </a:rPr>
                        <a:t>18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</a:rPr>
                        <a:t>Pol % Filter Cake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&lt;2.00</a:t>
                      </a:r>
                      <a:endParaRPr lang="en-IN" sz="1200" b="1" i="0" u="none" strike="noStrike" dirty="0">
                        <a:solidFill>
                          <a:srgbClr val="17375E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1.95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1.96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2.05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1.95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8765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 dirty="0">
                          <a:effectLst/>
                        </a:rPr>
                        <a:t> </a:t>
                      </a:r>
                      <a:endParaRPr lang="en-IN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u="none" strike="noStrike" dirty="0">
                          <a:effectLst/>
                        </a:rPr>
                        <a:t>Consumption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600" b="1" i="0" u="none" strike="noStrike" dirty="0">
                        <a:solidFill>
                          <a:srgbClr val="17375E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6577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u="none" strike="noStrike" dirty="0">
                          <a:effectLst/>
                        </a:rPr>
                        <a:t>19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</a:rPr>
                        <a:t>Steam Consumption (Kg/</a:t>
                      </a:r>
                      <a:r>
                        <a:rPr lang="en-IN" sz="1200" b="1" u="none" strike="noStrike" err="1">
                          <a:effectLst/>
                        </a:rPr>
                        <a:t>Qtl</a:t>
                      </a:r>
                      <a:r>
                        <a:rPr lang="en-IN" sz="1200" b="1" u="none" strike="noStrike" dirty="0">
                          <a:effectLst/>
                        </a:rPr>
                        <a:t> Sugar)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400</a:t>
                      </a:r>
                      <a:endParaRPr lang="en-IN" sz="1200" b="1" i="0" u="none" strike="noStrike" dirty="0">
                        <a:solidFill>
                          <a:srgbClr val="17375E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449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457.50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532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580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004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u="none" strike="noStrike" dirty="0">
                          <a:effectLst/>
                        </a:rPr>
                        <a:t>20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</a:rPr>
                        <a:t>Steam % Cane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42</a:t>
                      </a:r>
                      <a:endParaRPr lang="en-IN" sz="1200" b="1" i="0" u="none" strike="noStrike" dirty="0">
                        <a:solidFill>
                          <a:srgbClr val="17375E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39.89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41.35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40.09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40.83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44285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u="none" strike="noStrike" dirty="0">
                          <a:effectLst/>
                        </a:rPr>
                        <a:t>21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</a:rPr>
                        <a:t>Power Consumption (Units/</a:t>
                      </a:r>
                      <a:r>
                        <a:rPr lang="en-IN" sz="1200" b="1" u="none" strike="noStrike" dirty="0" err="1">
                          <a:effectLst/>
                        </a:rPr>
                        <a:t>Qtl</a:t>
                      </a:r>
                      <a:r>
                        <a:rPr lang="en-IN" sz="1200" b="1" u="none" strike="noStrike" dirty="0">
                          <a:effectLst/>
                        </a:rPr>
                        <a:t> Sugar)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</a:t>
                      </a:r>
                      <a:endParaRPr lang="en-IN" sz="1200" b="1" i="0" u="none" strike="noStrike" dirty="0">
                        <a:solidFill>
                          <a:srgbClr val="17375E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11.85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12.05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13.03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200" b="1" i="0" u="none" strike="noStrike" dirty="0">
                          <a:effectLst/>
                          <a:latin typeface="Arial" panose="020B0604020202020204" pitchFamily="34" charset="0"/>
                        </a:rPr>
                        <a:t>12.91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76B49FA-22BB-44F5-8EFA-E5C56FA3907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44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Rectangle 3"/>
          <p:cNvSpPr txBox="1"/>
          <p:nvPr/>
        </p:nvSpPr>
        <p:spPr>
          <a:xfrm>
            <a:off x="1905000" y="914400"/>
            <a:ext cx="8458200" cy="556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1257300" marR="0" lvl="2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1767726" y="167044"/>
            <a:ext cx="78486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2500" b="1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Segoe UI" panose="020B0502040204020203" pitchFamily="34" charset="0"/>
              </a:rPr>
              <a:t>                           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" y="1066800"/>
          <a:ext cx="12163020" cy="5410199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{69C7853C-536D-4A76-A0AE-DD22124D55A5}</a:tableStyleId>
              </a:tblPr>
              <a:tblGrid>
                <a:gridCol w="1445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55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8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88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26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17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17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192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4583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45831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951920"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Steam consumption target Vs actual  at different  process </a:t>
                      </a:r>
                      <a:endParaRPr lang="en-US" sz="2400" b="1" i="0" u="none" strike="noStrike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95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20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At Recovery %</a:t>
                      </a:r>
                    </a:p>
                    <a:p>
                      <a:pPr algn="l" fontAlgn="b"/>
                      <a:r>
                        <a:rPr lang="en-IN" sz="18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IN" sz="1800" b="0" i="0" u="none" strike="noStrike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Process option - 1</a:t>
                      </a:r>
                      <a:endParaRPr lang="en-IN" sz="2000" b="1" i="0" u="none" strike="noStrike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Process option - 2</a:t>
                      </a:r>
                      <a:endParaRPr lang="en-IN" sz="2000" b="1" i="0" u="none" strike="noStrike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Process option - 3</a:t>
                      </a:r>
                      <a:endParaRPr lang="en-IN" sz="2000" b="1" i="0" u="none" strike="noStrike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51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RS &amp; DS on C-heavy with</a:t>
                      </a:r>
                    </a:p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125 KLD Distillery on Syrup </a:t>
                      </a:r>
                      <a:endParaRPr lang="en-US" sz="1600" b="1" i="0" u="none" strike="noStrike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Both process on B-heavy with </a:t>
                      </a:r>
                    </a:p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125 KLD Distillery on Syrup </a:t>
                      </a:r>
                      <a:endParaRPr lang="en-US" sz="1600" b="1" i="0" u="none" strike="noStrike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IN" sz="16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Both process on B-heavy </a:t>
                      </a:r>
                      <a:endParaRPr lang="en-IN" sz="1600" b="1" i="0" u="none" strike="noStrike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31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 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b="1" i="1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sym typeface="+mn-ea"/>
                        </a:rPr>
                        <a:t>Week actual</a:t>
                      </a:r>
                      <a:endParaRPr lang="en-IN" sz="1600" b="1" i="1" u="none" strike="noStrike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Actual till date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sym typeface="+mn-ea"/>
                        </a:rPr>
                        <a:t>Week actual </a:t>
                      </a:r>
                      <a:endParaRPr lang="en-IN" sz="1600" b="1" i="1" u="none" strike="noStrike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Till date </a:t>
                      </a:r>
                      <a:endParaRPr lang="en-IN" sz="1600" b="1" i="1" u="none" strike="noStrike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Week actual </a:t>
                      </a:r>
                      <a:endParaRPr lang="en-IN" sz="1600" b="1" i="1" u="none" strike="noStrike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Actual Till date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594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10.50</a:t>
                      </a:r>
                      <a:endParaRPr lang="en-IN" sz="1800" b="1" i="0" u="none" strike="noStrike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42.00</a:t>
                      </a:r>
                      <a:endParaRPr lang="en-IN" sz="1800" b="1" i="0" u="none" strike="noStrike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altLang="en-IN" sz="18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en-IN" sz="1800" b="1" i="0" u="none" strike="noStrike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40</a:t>
                      </a:r>
                      <a:r>
                        <a:rPr lang="en-US" altLang="en-IN" sz="18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.00</a:t>
                      </a:r>
                      <a:endParaRPr lang="en-US" altLang="en-IN" sz="1800" b="1" i="0" u="none" strike="noStrike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800" b="1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38.89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800" b="1" i="0" u="none" strike="noStrike" dirty="0">
                          <a:solidFill>
                            <a:srgbClr val="00B05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39.79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41.00</a:t>
                      </a:r>
                      <a:endParaRPr lang="en-IN" sz="1800" b="1" i="0" u="none" strike="noStrike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38.93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en-IN" sz="1800" b="1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39.88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BAA8E9F-0B45-2035-EF55-D57879F8C0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7913" y="2133606"/>
            <a:ext cx="5085431" cy="72434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IN" sz="4800" b="1" dirty="0"/>
              <a:t>POWER PLANT</a:t>
            </a:r>
          </a:p>
        </p:txBody>
      </p:sp>
      <p:pic>
        <p:nvPicPr>
          <p:cNvPr id="6" name="Picture Placeholder 5" descr="A close-up of a factory&#10;&#10;Description automatically generated with medium confidence">
            <a:extLst>
              <a:ext uri="{FF2B5EF4-FFF2-40B4-BE49-F238E27FC236}">
                <a16:creationId xmlns:a16="http://schemas.microsoft.com/office/drawing/2014/main" id="{F1ABCD76-4FE9-486B-64DF-2EF2A11939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15" r="12901"/>
          <a:stretch/>
        </p:blipFill>
        <p:spPr>
          <a:xfrm>
            <a:off x="0" y="5"/>
            <a:ext cx="5378451" cy="64144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83963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169D8-BF16-704B-C1EF-B861081F2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2F57E5-8651-8068-CADE-02B6AA204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76B49FA-22BB-44F5-8EFA-E5C56FA3907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28D1D6B-6020-A530-9A8E-54E7E6C65754}"/>
              </a:ext>
            </a:extLst>
          </p:cNvPr>
          <p:cNvSpPr txBox="1"/>
          <p:nvPr/>
        </p:nvSpPr>
        <p:spPr>
          <a:xfrm>
            <a:off x="1905000" y="914400"/>
            <a:ext cx="8458200" cy="556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dirty="0">
              <a:latin typeface="+mj-lt"/>
            </a:endParaRPr>
          </a:p>
          <a:p>
            <a:pPr lvl="1" algn="just">
              <a:lnSpc>
                <a:spcPct val="150000"/>
              </a:lnSpc>
            </a:pPr>
            <a:endParaRPr lang="en-US" sz="1600" dirty="0">
              <a:latin typeface="+mj-lt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39ECCF5-DE14-AC49-2516-E4B6D30615E3}"/>
              </a:ext>
            </a:extLst>
          </p:cNvPr>
          <p:cNvGraphicFramePr>
            <a:graphicFrameLocks noGrp="1"/>
          </p:cNvGraphicFramePr>
          <p:nvPr/>
        </p:nvGraphicFramePr>
        <p:xfrm>
          <a:off x="119743" y="968228"/>
          <a:ext cx="11930742" cy="563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307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23715">
                <a:tc>
                  <a:txBody>
                    <a:bodyPr/>
                    <a:lstStyle/>
                    <a:p>
                      <a:pPr algn="just"/>
                      <a:r>
                        <a:rPr lang="en-US" sz="2000" b="1" u="sng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30.85 MW Power Plant</a:t>
                      </a:r>
                    </a:p>
                    <a:p>
                      <a:pPr algn="just"/>
                      <a:endParaRPr lang="en-US" sz="2000" b="1" u="sng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indent="-342900" algn="just">
                        <a:buFont typeface="Wingdings" panose="05000000000000000000" pitchFamily="2" charset="2"/>
                        <a:buChar char="Ø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30.85 MW Co-generation Plant is operating satisfactorily. All parameters of the 150 TPH Boiler and 30.85 MW Turbine were observed to be within normal limits during full-load operation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indent="0" algn="just">
                        <a:buFont typeface="Wingdings" panose="05000000000000000000" pitchFamily="2" charset="2"/>
                        <a:buNone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Avg. Steam Flow :150.3 TPH &amp; Avg. TG load 29.40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MW. </a:t>
                      </a:r>
                    </a:p>
                    <a:p>
                      <a:pPr marL="0" indent="0" algn="just">
                        <a:buFont typeface="Wingdings" panose="05000000000000000000" pitchFamily="2" charset="2"/>
                        <a:buNone/>
                      </a:pPr>
                      <a:endParaRPr lang="en-US"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just"/>
                      <a:r>
                        <a:rPr lang="en-US" sz="2000" b="1" u="sng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 TPH Boiler</a:t>
                      </a:r>
                    </a:p>
                    <a:p>
                      <a:pPr algn="just"/>
                      <a:endParaRPr lang="en-US" sz="2000" u="sng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indent="-342900" algn="just">
                        <a:buFont typeface="Wingdings" panose="05000000000000000000" pitchFamily="2" charset="2"/>
                        <a:buChar char="Ø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70 TPH boiler performed satisfactorily. 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Avg. Steam Flow :70.2 TPH.  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just"/>
                      <a:endParaRPr lang="en-US"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just"/>
                      <a:r>
                        <a:rPr lang="en-US" sz="2000" b="1" u="sng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4.0 MW Distillery Power Plant</a:t>
                      </a:r>
                      <a:endParaRPr lang="en-US" sz="2000" u="sng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 algn="just">
                        <a:buFont typeface="Wingdings" panose="05000000000000000000" pitchFamily="2" charset="2"/>
                        <a:buNone/>
                      </a:pPr>
                      <a:endParaRPr lang="en-US" sz="2400" b="0" u="sng" kern="1200" baseline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342900" indent="-342900" algn="just">
                        <a:buFont typeface="Wingdings" panose="05000000000000000000" pitchFamily="2" charset="2"/>
                        <a:buChar char="Ø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4.0 MW Distillery Co-generation Plant is running satisfactorily. Avg 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steam load 33.2 TPH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 Avg power load 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3.94 MW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with the slop consumption of 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2.30 TPH.</a:t>
                      </a:r>
                    </a:p>
                    <a:p>
                      <a:pPr marL="342900" indent="-342900" algn="just">
                        <a:buFont typeface="Wingdings" panose="05000000000000000000" pitchFamily="2" charset="2"/>
                        <a:buChar char="Ø"/>
                      </a:pPr>
                      <a:endParaRPr lang="en-US" sz="2000" b="1" u="none" kern="1200" baseline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342900" indent="-342900" algn="just">
                        <a:buFont typeface="Wingdings" panose="05000000000000000000" pitchFamily="2" charset="2"/>
                        <a:buChar char="Ø"/>
                      </a:pPr>
                      <a:r>
                        <a:rPr lang="en-US" sz="2000" b="1" u="none" kern="120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Remarks –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During this week, a grid failure of 40 minutes occurred due to tripping of the 132 kV ZIL transmission line from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Dhaurahara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Substation owing to bad weather conditions. Line patrolling is in progress.</a:t>
                      </a:r>
                      <a:endParaRPr lang="en-US" sz="2000" b="0" u="none" kern="1200" baseline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BD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8AE323A6-BCD2-BFDF-F98C-2F127F3A88B6}"/>
              </a:ext>
            </a:extLst>
          </p:cNvPr>
          <p:cNvSpPr txBox="1">
            <a:spLocks/>
          </p:cNvSpPr>
          <p:nvPr/>
        </p:nvSpPr>
        <p:spPr>
          <a:xfrm>
            <a:off x="3548418" y="218364"/>
            <a:ext cx="5008728" cy="450376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3600" b="1" kern="1200" dirty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prstClr val="black"/>
                </a:solidFill>
                <a:latin typeface="Arial"/>
              </a:rPr>
              <a:t>HIGHLIGHTS FOR THE WEEK</a:t>
            </a:r>
            <a:endParaRPr lang="en-US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3104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38C236-70B1-FD56-4B45-66A4DF5E13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9D7156-F29C-41EC-9F87-87DDF0705A0B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F43769-7732-57B4-97A4-E3EA36854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0004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82C70-BD83-3D6D-8414-03486FD78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1E1ADC-FB71-6F29-716D-1B195A468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76B49FA-22BB-44F5-8EFA-E5C56FA3907E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14AA2C9-23C7-3283-64F5-06294F8F6C5D}"/>
              </a:ext>
            </a:extLst>
          </p:cNvPr>
          <p:cNvSpPr txBox="1">
            <a:spLocks/>
          </p:cNvSpPr>
          <p:nvPr/>
        </p:nvSpPr>
        <p:spPr>
          <a:xfrm>
            <a:off x="3276777" y="275514"/>
            <a:ext cx="5638445" cy="450376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3600" b="1" kern="1200" dirty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prstClr val="black"/>
                </a:solidFill>
                <a:latin typeface="Arial"/>
              </a:rPr>
              <a:t>STEAM &amp; POWER FOR THE WEEK</a:t>
            </a:r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8D474D-2309-AA76-B96E-1800C0A5C2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61" t="31033" r="16562" b="10189"/>
          <a:stretch>
            <a:fillRect/>
          </a:stretch>
        </p:blipFill>
        <p:spPr>
          <a:xfrm>
            <a:off x="142875" y="900113"/>
            <a:ext cx="12020148" cy="5592761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A11E590-9CE5-5402-62C6-22F56383DC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358313" y="-15875"/>
          <a:ext cx="1152525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4" imgW="1037160" imgH="873360" progId="Excel.Sheet.12">
                  <p:embed/>
                </p:oleObj>
              </mc:Choice>
              <mc:Fallback>
                <p:oleObj name="Worksheet" showAsIcon="1" r:id="rId4" imgW="1037160" imgH="873360" progId="Excel.Shee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A11E590-9CE5-5402-62C6-22F56383DC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358313" y="-15875"/>
                        <a:ext cx="1152525" cy="973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10396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4945E-9E29-822F-3C60-B9E515897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9685A8C9-869F-3127-408E-87A75ADE49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33" y="2648149"/>
            <a:ext cx="780851" cy="780851"/>
          </a:xfrm>
          <a:prstGeom prst="rect">
            <a:avLst/>
          </a:prstGeom>
        </p:spPr>
      </p:pic>
      <p:sp>
        <p:nvSpPr>
          <p:cNvPr id="2" name="Slide Number Placeholder 22">
            <a:extLst>
              <a:ext uri="{FF2B5EF4-FFF2-40B4-BE49-F238E27FC236}">
                <a16:creationId xmlns:a16="http://schemas.microsoft.com/office/drawing/2014/main" id="{12C8F7EA-6EA2-9C34-193A-71E973485463}"/>
              </a:ext>
            </a:extLst>
          </p:cNvPr>
          <p:cNvSpPr txBox="1">
            <a:spLocks/>
          </p:cNvSpPr>
          <p:nvPr/>
        </p:nvSpPr>
        <p:spPr>
          <a:xfrm>
            <a:off x="11753243" y="6600405"/>
            <a:ext cx="389321" cy="203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9D7156-F29C-41EC-9F87-87DDF0705A0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4B4D040-D61A-4BB0-1C64-ABE8EE8E378A}"/>
              </a:ext>
            </a:extLst>
          </p:cNvPr>
          <p:cNvGraphicFramePr>
            <a:graphicFrameLocks noGrp="1"/>
          </p:cNvGraphicFramePr>
          <p:nvPr/>
        </p:nvGraphicFramePr>
        <p:xfrm>
          <a:off x="254186" y="838200"/>
          <a:ext cx="11709214" cy="54864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736673">
                  <a:extLst>
                    <a:ext uri="{9D8B030D-6E8A-4147-A177-3AD203B41FA5}">
                      <a16:colId xmlns:a16="http://schemas.microsoft.com/office/drawing/2014/main" val="1134127867"/>
                    </a:ext>
                  </a:extLst>
                </a:gridCol>
                <a:gridCol w="3799679">
                  <a:extLst>
                    <a:ext uri="{9D8B030D-6E8A-4147-A177-3AD203B41FA5}">
                      <a16:colId xmlns:a16="http://schemas.microsoft.com/office/drawing/2014/main" val="242691244"/>
                    </a:ext>
                  </a:extLst>
                </a:gridCol>
                <a:gridCol w="2403878">
                  <a:extLst>
                    <a:ext uri="{9D8B030D-6E8A-4147-A177-3AD203B41FA5}">
                      <a16:colId xmlns:a16="http://schemas.microsoft.com/office/drawing/2014/main" val="2397359096"/>
                    </a:ext>
                  </a:extLst>
                </a:gridCol>
                <a:gridCol w="2248789">
                  <a:extLst>
                    <a:ext uri="{9D8B030D-6E8A-4147-A177-3AD203B41FA5}">
                      <a16:colId xmlns:a16="http://schemas.microsoft.com/office/drawing/2014/main" val="4129526585"/>
                    </a:ext>
                  </a:extLst>
                </a:gridCol>
                <a:gridCol w="2520195">
                  <a:extLst>
                    <a:ext uri="{9D8B030D-6E8A-4147-A177-3AD203B41FA5}">
                      <a16:colId xmlns:a16="http://schemas.microsoft.com/office/drawing/2014/main" val="2389135580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S.N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Generation &amp; Export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Current Week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Last Week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Till Date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96069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Total Power Generation (LU)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65.26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65.43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766.81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338158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Power Export (LU)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39.18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39.79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454.70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9862756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Power Export (%)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60.03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60.81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59.30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1537457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00206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Power Consumption (% of Gen.)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39.97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39.19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40.70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042757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Sugar Plant Process (% of Gen. 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28.24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27.37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28.48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781207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Distillery Plant Process (% of Gen. 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3.91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3.94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3.94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762918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Aux Consumption (% of Gen.)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7.82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7.88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8.28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225471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DB648F5-2DA8-5E81-6C8B-137236DDC30D}"/>
              </a:ext>
            </a:extLst>
          </p:cNvPr>
          <p:cNvSpPr txBox="1">
            <a:spLocks/>
          </p:cNvSpPr>
          <p:nvPr/>
        </p:nvSpPr>
        <p:spPr>
          <a:xfrm>
            <a:off x="3054555" y="70644"/>
            <a:ext cx="5937045" cy="6096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Weekly Performance Snapshot - Power</a:t>
            </a:r>
          </a:p>
        </p:txBody>
      </p:sp>
    </p:spTree>
    <p:extLst>
      <p:ext uri="{BB962C8B-B14F-4D97-AF65-F5344CB8AC3E}">
        <p14:creationId xmlns:p14="http://schemas.microsoft.com/office/powerpoint/2010/main" val="3469515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69153-A5B7-A457-17DA-AA8C158ED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3984BC53-6AB6-DBA4-518C-1C43E4C646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33" y="2648149"/>
            <a:ext cx="780851" cy="780851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ACC72BC1-B8B4-0DF0-2ED0-DC10B1A033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4463" y="56046"/>
            <a:ext cx="7991475" cy="750888"/>
          </a:xfrm>
          <a:prstGeom prst="rect">
            <a:avLst/>
          </a:prstGeom>
        </p:spPr>
        <p:txBody>
          <a:bodyPr anchor="ctr"/>
          <a:lstStyle/>
          <a:p>
            <a:r>
              <a:rPr lang="en-US" sz="3200" b="1" dirty="0">
                <a:solidFill>
                  <a:srgbClr val="002060"/>
                </a:solidFill>
              </a:rPr>
              <a:t>Comparison with Nearby as on 17.01.26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22">
            <a:extLst>
              <a:ext uri="{FF2B5EF4-FFF2-40B4-BE49-F238E27FC236}">
                <a16:creationId xmlns:a16="http://schemas.microsoft.com/office/drawing/2014/main" id="{BEC32FEA-3E3D-CFD2-9378-932F658927F8}"/>
              </a:ext>
            </a:extLst>
          </p:cNvPr>
          <p:cNvSpPr txBox="1">
            <a:spLocks/>
          </p:cNvSpPr>
          <p:nvPr/>
        </p:nvSpPr>
        <p:spPr>
          <a:xfrm>
            <a:off x="11753243" y="6600405"/>
            <a:ext cx="389321" cy="203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9D7156-F29C-41EC-9F87-87DDF0705A0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F52C56E-CB44-8649-8104-A840C3F410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762001"/>
          <a:ext cx="12142563" cy="58384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0013992" imgH="6572149" progId="Excel.Sheet.12">
                  <p:embed/>
                </p:oleObj>
              </mc:Choice>
              <mc:Fallback>
                <p:oleObj name="Worksheet" r:id="rId4" imgW="10013992" imgH="6572149" progId="Excel.Shee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3F52C56E-CB44-8649-8104-A840C3F410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762001"/>
                        <a:ext cx="12142563" cy="58384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984977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6814A-5353-8C79-2139-E75EEF734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07F38FAE-013F-C21B-DF17-6E58ACBD2C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33" y="2648149"/>
            <a:ext cx="780851" cy="780851"/>
          </a:xfrm>
          <a:prstGeom prst="rect">
            <a:avLst/>
          </a:prstGeom>
        </p:spPr>
      </p:pic>
      <p:sp>
        <p:nvSpPr>
          <p:cNvPr id="2" name="Slide Number Placeholder 22">
            <a:extLst>
              <a:ext uri="{FF2B5EF4-FFF2-40B4-BE49-F238E27FC236}">
                <a16:creationId xmlns:a16="http://schemas.microsoft.com/office/drawing/2014/main" id="{3D682389-CC51-DE9D-3BA8-E99C9BFAB757}"/>
              </a:ext>
            </a:extLst>
          </p:cNvPr>
          <p:cNvSpPr txBox="1">
            <a:spLocks/>
          </p:cNvSpPr>
          <p:nvPr/>
        </p:nvSpPr>
        <p:spPr>
          <a:xfrm>
            <a:off x="11753243" y="6600405"/>
            <a:ext cx="389321" cy="203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9D7156-F29C-41EC-9F87-87DDF0705A0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D5584F3-684D-ACDF-D8BD-8DAD98957C77}"/>
              </a:ext>
            </a:extLst>
          </p:cNvPr>
          <p:cNvGraphicFramePr>
            <a:graphicFrameLocks noGrp="1"/>
          </p:cNvGraphicFramePr>
          <p:nvPr/>
        </p:nvGraphicFramePr>
        <p:xfrm>
          <a:off x="152402" y="838202"/>
          <a:ext cx="11810998" cy="6114766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030291">
                  <a:extLst>
                    <a:ext uri="{9D8B030D-6E8A-4147-A177-3AD203B41FA5}">
                      <a16:colId xmlns:a16="http://schemas.microsoft.com/office/drawing/2014/main" val="1134127867"/>
                    </a:ext>
                  </a:extLst>
                </a:gridCol>
                <a:gridCol w="2988419">
                  <a:extLst>
                    <a:ext uri="{9D8B030D-6E8A-4147-A177-3AD203B41FA5}">
                      <a16:colId xmlns:a16="http://schemas.microsoft.com/office/drawing/2014/main" val="242691244"/>
                    </a:ext>
                  </a:extLst>
                </a:gridCol>
                <a:gridCol w="1081961">
                  <a:extLst>
                    <a:ext uri="{9D8B030D-6E8A-4147-A177-3AD203B41FA5}">
                      <a16:colId xmlns:a16="http://schemas.microsoft.com/office/drawing/2014/main" val="3356476781"/>
                    </a:ext>
                  </a:extLst>
                </a:gridCol>
                <a:gridCol w="1622941">
                  <a:extLst>
                    <a:ext uri="{9D8B030D-6E8A-4147-A177-3AD203B41FA5}">
                      <a16:colId xmlns:a16="http://schemas.microsoft.com/office/drawing/2014/main" val="2397359096"/>
                    </a:ext>
                  </a:extLst>
                </a:gridCol>
                <a:gridCol w="1391093">
                  <a:extLst>
                    <a:ext uri="{9D8B030D-6E8A-4147-A177-3AD203B41FA5}">
                      <a16:colId xmlns:a16="http://schemas.microsoft.com/office/drawing/2014/main" val="4129526585"/>
                    </a:ext>
                  </a:extLst>
                </a:gridCol>
                <a:gridCol w="18547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41503">
                  <a:extLst>
                    <a:ext uri="{9D8B030D-6E8A-4147-A177-3AD203B41FA5}">
                      <a16:colId xmlns:a16="http://schemas.microsoft.com/office/drawing/2014/main" val="2389135580"/>
                    </a:ext>
                  </a:extLst>
                </a:gridCol>
              </a:tblGrid>
              <a:tr h="372785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00206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Boiler Capacity Utilization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Current Week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Last Week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Till Date (25-26)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Till Date (24-25)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042757"/>
                  </a:ext>
                </a:extLst>
              </a:tr>
              <a:tr h="33012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Capacity Utilization - 150 TPH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i="0" u="none" strike="noStrike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&gt;144.0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150.3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151.0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150.4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143.4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7812070"/>
                  </a:ext>
                </a:extLst>
              </a:tr>
              <a:tr h="27737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Capacity Utilization – 70 TPH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i="0" u="none" strike="noStrike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&gt;64.0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70.2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70.1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67.9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65.6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7629181"/>
                  </a:ext>
                </a:extLst>
              </a:tr>
              <a:tr h="25642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Capacity Utilization – 35 TPH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i="0" u="none" strike="noStrike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&gt;33.0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33.2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33.4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32.8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32.0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225471"/>
                  </a:ext>
                </a:extLst>
              </a:tr>
              <a:tr h="330126"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Turbine Capacity Utilization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149042"/>
                  </a:ext>
                </a:extLst>
              </a:tr>
              <a:tr h="33012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PLF % – 30.85 MW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B050"/>
                          </a:solidFill>
                          <a:latin typeface="+mn-lt"/>
                        </a:rPr>
                        <a:t>&gt; 95.00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98.02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98.29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97.24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93.04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19873"/>
                  </a:ext>
                </a:extLst>
              </a:tr>
              <a:tr h="33012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PLF % – 3.0 MW (O)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B050"/>
                          </a:solidFill>
                          <a:latin typeface="+mn-lt"/>
                        </a:rPr>
                        <a:t>&gt;</a:t>
                      </a:r>
                      <a:r>
                        <a:rPr lang="en-US" sz="1800" b="1" i="0" u="none" strike="noStrike" baseline="0" dirty="0">
                          <a:solidFill>
                            <a:srgbClr val="00B050"/>
                          </a:solidFill>
                          <a:latin typeface="+mn-lt"/>
                        </a:rPr>
                        <a:t> </a:t>
                      </a:r>
                      <a:r>
                        <a:rPr lang="en-US" sz="1800" b="1" i="0" u="none" strike="noStrike" dirty="0">
                          <a:solidFill>
                            <a:srgbClr val="00B050"/>
                          </a:solidFill>
                          <a:latin typeface="+mn-lt"/>
                        </a:rPr>
                        <a:t>90.00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92.84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93.41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93.56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91.13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7888908"/>
                  </a:ext>
                </a:extLst>
              </a:tr>
              <a:tr h="33012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PLF % – 3.0 MW (N)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B050"/>
                          </a:solidFill>
                          <a:latin typeface="+mn-lt"/>
                        </a:rPr>
                        <a:t>&gt; 75.00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90.45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89.46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87.03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81.40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7991730"/>
                  </a:ext>
                </a:extLst>
              </a:tr>
              <a:tr h="33012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PLF % – 4.0 MW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B050"/>
                          </a:solidFill>
                          <a:latin typeface="+mn-lt"/>
                        </a:rPr>
                        <a:t>&gt; 90.00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98.62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99.32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96.39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2000" b="1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89.01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1439228"/>
                  </a:ext>
                </a:extLst>
              </a:tr>
              <a:tr h="28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00206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rgbClr val="00206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Efficiency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00206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00206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00206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endParaRPr lang="en-US" sz="20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endParaRPr lang="en-US" sz="20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053413"/>
                  </a:ext>
                </a:extLst>
              </a:tr>
              <a:tr h="33012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Steam/Fuel Ratio – 150 TPH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800" b="1" i="0" u="none" strike="noStrike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≥2.54</a:t>
                      </a:r>
                    </a:p>
                  </a:txBody>
                  <a:tcPr marL="9525" marR="9525" marT="9525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2.56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2.56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2.55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2.52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337206"/>
                  </a:ext>
                </a:extLst>
              </a:tr>
              <a:tr h="37750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Steam/Fuel Ratio – 70 TPH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800" b="1" i="0" u="none" strike="noStrike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≥2.19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2.22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2.22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307069"/>
                  </a:ext>
                </a:extLst>
              </a:tr>
              <a:tr h="33012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Steam/Fuel Ratio – 35 TPH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800" b="1" i="0" u="none" strike="noStrike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≥1.88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2.06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790477"/>
                  </a:ext>
                </a:extLst>
              </a:tr>
              <a:tr h="33012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Specific Steam – 30.85 MW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i="0" u="none" strike="noStrike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≤5.20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800" b="1" i="0" u="none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5.10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5.12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5.13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5.12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34032"/>
                  </a:ext>
                </a:extLst>
              </a:tr>
              <a:tr h="33012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Specific Steam – 3 MW (O)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i="0" u="none" strike="noStrike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≤9.00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8.81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8.76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8.56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8.67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085181"/>
                  </a:ext>
                </a:extLst>
              </a:tr>
              <a:tr h="33012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Specific Steam – 3 MW (N)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i="0" u="none" strike="noStrike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≤9.00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8.95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8.93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8.79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8.94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656512"/>
                  </a:ext>
                </a:extLst>
              </a:tr>
              <a:tr h="2351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Specific Steam – 4 MW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i="0" u="none" strike="noStrike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≤9.20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8.39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8.40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8.55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8.95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940613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6C378EED-2C52-F8E5-19E5-C3141939B6DA}"/>
              </a:ext>
            </a:extLst>
          </p:cNvPr>
          <p:cNvSpPr txBox="1">
            <a:spLocks/>
          </p:cNvSpPr>
          <p:nvPr/>
        </p:nvSpPr>
        <p:spPr>
          <a:xfrm>
            <a:off x="3464129" y="142873"/>
            <a:ext cx="5937046" cy="6096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Weekly Performance Snapshot – Power 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2771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553423" y="6400800"/>
            <a:ext cx="6096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6B49FA-22BB-44F5-8EFA-E5C56FA3907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2171700" y="43934"/>
            <a:ext cx="7581900" cy="718066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spcBef>
                <a:spcPct val="0"/>
              </a:spcBef>
              <a:buNone/>
              <a:defRPr sz="2400" b="1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Key Operational Parameters: Overall SPE Division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Plant Availability 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6C443101-A910-4477-A4D0-2476560CA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04800" y="914401"/>
          <a:ext cx="11506201" cy="5486398"/>
        </p:xfrm>
        <a:graphic>
          <a:graphicData uri="http://schemas.openxmlformats.org/drawingml/2006/table">
            <a:tbl>
              <a:tblPr/>
              <a:tblGrid>
                <a:gridCol w="95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7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2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373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98641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Sr. No.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Description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Current Week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Last</a:t>
                      </a:r>
                      <a:r>
                        <a:rPr lang="en-US" sz="2000" b="1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Week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 rtl="0" fontAlgn="ctr"/>
                      <a:endParaRPr lang="en-US" sz="20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Till</a:t>
                      </a:r>
                      <a:r>
                        <a:rPr lang="en-US" sz="2000" b="1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Date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SS 25</a:t>
                      </a:r>
                      <a:r>
                        <a:rPr lang="en-US" sz="2000" b="1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- 26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Till</a:t>
                      </a:r>
                      <a:r>
                        <a:rPr lang="en-US" sz="2000" b="1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Date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SS 24</a:t>
                      </a:r>
                      <a:r>
                        <a:rPr lang="en-US" sz="2000" b="1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- 25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16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11/01/2026 to 17/01/2026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04/01/2026 to 10/01/2026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26/10/2025 to 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17/01/2026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26/10/2024 to 17/01/2025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5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150 TPH Boiler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97.89%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99.99%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5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70 TPH Boiler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99.35%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99.72%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5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35 TPH Boiler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98.22%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99.18%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35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30.85 MW Turbine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97.36%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99.88%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35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4 MW Turbine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97.65%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98.88%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35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3 MW_Old Turbine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98.82%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99.42%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85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3 MW_New Turbine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95.93%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97.79%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61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132 KV GRID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99.58%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99.76%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99.86%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69052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553423" y="6492875"/>
            <a:ext cx="609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6B49FA-22BB-44F5-8EFA-E5C56FA3907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3162300" y="43934"/>
            <a:ext cx="6819900" cy="718066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spcBef>
                <a:spcPct val="0"/>
              </a:spcBef>
              <a:buNone/>
              <a:defRPr sz="2400" b="1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Key Operational Parameters: Overall Power Generation , Export and Consumption of SPE Division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6C443101-A910-4477-A4D0-2476560CA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02CB930-221C-AB58-62ED-FB85A1805743}"/>
              </a:ext>
            </a:extLst>
          </p:cNvPr>
          <p:cNvGraphicFramePr>
            <a:graphicFrameLocks noGrp="1"/>
          </p:cNvGraphicFramePr>
          <p:nvPr/>
        </p:nvGraphicFramePr>
        <p:xfrm>
          <a:off x="152400" y="838204"/>
          <a:ext cx="11811000" cy="5791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5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9059">
                  <a:extLst>
                    <a:ext uri="{9D8B030D-6E8A-4147-A177-3AD203B41FA5}">
                      <a16:colId xmlns:a16="http://schemas.microsoft.com/office/drawing/2014/main" val="7984858"/>
                    </a:ext>
                  </a:extLst>
                </a:gridCol>
                <a:gridCol w="926353">
                  <a:extLst>
                    <a:ext uri="{9D8B030D-6E8A-4147-A177-3AD203B41FA5}">
                      <a16:colId xmlns:a16="http://schemas.microsoft.com/office/drawing/2014/main" val="920034336"/>
                    </a:ext>
                  </a:extLst>
                </a:gridCol>
                <a:gridCol w="8491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91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19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91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47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354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196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2635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195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25799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dirty="0"/>
                        <a:t>Sr. No.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Particulars</a:t>
                      </a:r>
                      <a:endParaRPr lang="en-IN" sz="1600" b="1" dirty="0"/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UOM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Target</a:t>
                      </a:r>
                    </a:p>
                  </a:txBody>
                  <a:tcPr marL="6350" marR="6350" marT="6350" marB="0"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Current</a:t>
                      </a:r>
                      <a:r>
                        <a:rPr lang="en-IN" sz="16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Week</a:t>
                      </a:r>
                      <a:endParaRPr lang="en-IN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Last Week</a:t>
                      </a: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Till date</a:t>
                      </a:r>
                      <a:r>
                        <a:rPr lang="en-IN" sz="16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SS 25-26</a:t>
                      </a: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Till date</a:t>
                      </a:r>
                      <a:r>
                        <a:rPr lang="en-IN" sz="16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SS 24-25</a:t>
                      </a: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28156950"/>
                  </a:ext>
                </a:extLst>
              </a:tr>
              <a:tr h="525799">
                <a:tc>
                  <a:txBody>
                    <a:bodyPr/>
                    <a:lstStyle/>
                    <a:p>
                      <a:pPr algn="l" rtl="0" fontAlgn="ctr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Operation</a:t>
                      </a:r>
                      <a:r>
                        <a:rPr lang="en-IN" sz="14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Days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Avg.</a:t>
                      </a:r>
                    </a:p>
                  </a:txBody>
                  <a:tcPr marL="6350" marR="6350" marT="6350" marB="0" anchor="ctr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Avg.</a:t>
                      </a:r>
                    </a:p>
                  </a:txBody>
                  <a:tcPr marL="6350" marR="6350" marT="6350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Avg.</a:t>
                      </a:r>
                    </a:p>
                  </a:txBody>
                  <a:tcPr marL="6350" marR="6350" marT="6350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84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Avg.</a:t>
                      </a:r>
                    </a:p>
                  </a:txBody>
                  <a:tcPr marL="6350" marR="6350" marT="6350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83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Avg.</a:t>
                      </a:r>
                    </a:p>
                  </a:txBody>
                  <a:tcPr marL="6350" marR="6350" marT="6350" marB="0" anchor="ctr"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864170"/>
                  </a:ext>
                </a:extLst>
              </a:tr>
              <a:tr h="52579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 30.85 MW STG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MWH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29.00</a:t>
                      </a:r>
                    </a:p>
                  </a:txBody>
                  <a:tcPr marL="0" marR="0" marT="0" marB="0" anchor="ctr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4940.00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29.40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4954.00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29.49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58809.00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29.17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55599.00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27.91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79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 3</a:t>
                      </a:r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MW _Old STG</a:t>
                      </a:r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MWH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2.75</a:t>
                      </a:r>
                    </a:p>
                  </a:txBody>
                  <a:tcPr marL="0" marR="0" marT="0" marB="0" anchor="ctr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0" i="0" u="none" strike="noStrike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467.91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2.79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470.81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2.80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b="1" i="0" u="none" strike="noStrike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5456.27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b="1" i="0" u="none" strike="noStrike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2.81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b="1" i="0" u="none" strike="noStrike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5445.65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2.73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579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 3 MW _ New STG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MWH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2.45</a:t>
                      </a:r>
                    </a:p>
                  </a:txBody>
                  <a:tcPr marL="0" marR="0" marT="0" marB="0" anchor="ctr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0" i="0" u="none" strike="noStrike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455.87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2.71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0" i="0" u="none" strike="noStrike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450.90</a:t>
                      </a:r>
                      <a:endParaRPr lang="en-IN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2.68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b="1" i="0" u="none" strike="noStrike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5013.18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b="1" i="0" u="none" strike="noStrike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2.61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b="1" i="0" u="none" strike="noStrike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4688.61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2.35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579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 4.0 MW STG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MWH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3.60</a:t>
                      </a:r>
                    </a:p>
                  </a:txBody>
                  <a:tcPr marL="0" marR="0" marT="0" marB="0" anchor="ctr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0" i="0" u="none" strike="noStrike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662.70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3.94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0" i="0" u="none" strike="noStrike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667.40</a:t>
                      </a:r>
                      <a:endParaRPr lang="en-IN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3.97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b="1" i="0" u="none" strike="noStrike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6835.90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3.86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b="1" i="0" u="none" strike="noStrike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7402.90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3.72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579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 Power Exported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MWH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22.00</a:t>
                      </a:r>
                    </a:p>
                  </a:txBody>
                  <a:tcPr marL="0" marR="0" marT="0" marB="0" anchor="ctr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3918.00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23.32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0" i="0" u="none" strike="noStrike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3979.00</a:t>
                      </a:r>
                      <a:endParaRPr lang="en-IN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23.68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45470.00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b="1" i="0" u="none" strike="noStrike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22.55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43153.00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21.66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320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 Sugar Plant Consumption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MWH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10.60</a:t>
                      </a:r>
                    </a:p>
                  </a:txBody>
                  <a:tcPr marL="0" marR="0" marT="0" marB="0" anchor="ctr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0" i="0" u="none" strike="noStrike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1841.78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10.96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0" i="0" u="none" strike="noStrike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1787.41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10.64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b="1" i="0" u="none" strike="noStrike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22135.93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10.98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b="1" i="0" u="none" strike="noStrike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20257.26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10.17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579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Distillery </a:t>
                      </a:r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Plant Consumation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MWH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i="0" u="none" strike="noStrike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1.65</a:t>
                      </a:r>
                    </a:p>
                  </a:txBody>
                  <a:tcPr marL="0" marR="0" marT="0" marB="0" anchor="ctr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255.04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1.52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0" i="0" u="none" strike="noStrike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257.97</a:t>
                      </a:r>
                      <a:endParaRPr lang="en-IN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1.54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3023.26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b="1" i="0" u="none" strike="noStrike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1.57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b="1" i="0" u="none" strike="noStrike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3018.65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1.57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579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30 MW Cogen  Aux. </a:t>
                      </a:r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Cons.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MWH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i="0" u="none" strike="noStrike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2.60</a:t>
                      </a:r>
                    </a:p>
                  </a:txBody>
                  <a:tcPr marL="0" marR="0" marT="0" marB="0" anchor="ctr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397.79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2.37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0" i="0" u="none" strike="noStrike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403.46</a:t>
                      </a:r>
                      <a:endParaRPr lang="en-IN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2.40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4878.72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2.42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4928.82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2.47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579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4.0 MW Cogen  Aux. Cons.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MWH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i="0" u="none" strike="noStrike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0.65</a:t>
                      </a:r>
                    </a:p>
                  </a:txBody>
                  <a:tcPr marL="0" marR="0" marT="0" marB="0" anchor="ctr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98.26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0.58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0" i="0" u="none" strike="noStrike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97.83</a:t>
                      </a:r>
                      <a:endParaRPr lang="en-IN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0.58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1153.84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b="1" i="0" u="none" strike="noStrike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0.60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b="1" i="0" u="none" strike="noStrike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1154.15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0.60</a:t>
                      </a:r>
                    </a:p>
                  </a:txBody>
                  <a:tcPr marL="9525" marR="9525" marT="9525" marB="0" anchor="ctr"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42315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553423" y="6492875"/>
            <a:ext cx="609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6B49FA-22BB-44F5-8EFA-E5C56FA3907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3162300" y="43934"/>
            <a:ext cx="6819900" cy="718066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spcBef>
                <a:spcPct val="0"/>
              </a:spcBef>
              <a:buNone/>
              <a:defRPr sz="2400" b="1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Key Operational Parameters: Overall Power Generation , Export and Consumption of SPE Division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6C443101-A910-4477-A4D0-2476560CA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02CB930-221C-AB58-62ED-FB85A1805743}"/>
              </a:ext>
            </a:extLst>
          </p:cNvPr>
          <p:cNvGraphicFramePr>
            <a:graphicFrameLocks noGrp="1"/>
          </p:cNvGraphicFramePr>
          <p:nvPr/>
        </p:nvGraphicFramePr>
        <p:xfrm>
          <a:off x="152400" y="914397"/>
          <a:ext cx="11734800" cy="5578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3400">
                  <a:extLst>
                    <a:ext uri="{9D8B030D-6E8A-4147-A177-3AD203B41FA5}">
                      <a16:colId xmlns:a16="http://schemas.microsoft.com/office/drawing/2014/main" val="798485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92003433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619831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dirty="0"/>
                        <a:t>Sr. No.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Particulars</a:t>
                      </a:r>
                      <a:endParaRPr lang="en-IN" sz="1600" b="1" dirty="0"/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UOM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7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Target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Current Week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Last 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Week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Till date</a:t>
                      </a:r>
                      <a:r>
                        <a:rPr lang="en-IN" sz="16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SS 25-26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Till date</a:t>
                      </a:r>
                      <a:r>
                        <a:rPr lang="en-IN" sz="16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SS 24-25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28156950"/>
                  </a:ext>
                </a:extLst>
              </a:tr>
              <a:tr h="619831">
                <a:tc>
                  <a:txBody>
                    <a:bodyPr/>
                    <a:lstStyle/>
                    <a:p>
                      <a:pPr algn="l" rtl="0" fontAlgn="ctr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Operation</a:t>
                      </a:r>
                      <a:r>
                        <a:rPr lang="en-IN" sz="14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Days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Avg.</a:t>
                      </a:r>
                    </a:p>
                  </a:txBody>
                  <a:tcPr marL="6350" marR="6350" marT="6350" marB="0" anchor="ctr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84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83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864170"/>
                  </a:ext>
                </a:extLst>
              </a:tr>
              <a:tr h="61983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Capacity Utilization – 30.85 MW STG Set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&gt; 95.00</a:t>
                      </a:r>
                    </a:p>
                  </a:txBody>
                  <a:tcPr marL="0" marR="0" marT="0" marB="0" anchor="ctr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700" b="1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98.02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700" b="1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98.29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700" b="1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97.24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700" b="1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93.04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983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Capacity Utilization – 3.0 MW _ Old  STG Set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&gt;</a:t>
                      </a:r>
                      <a:r>
                        <a:rPr lang="en-US" sz="1600" b="1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90.00</a:t>
                      </a:r>
                    </a:p>
                  </a:txBody>
                  <a:tcPr marL="0" marR="0" marT="0" marB="0" anchor="ctr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700" b="1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92.84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700" b="1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93.41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700" b="1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93.56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700" b="1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91.13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983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Capacity Utilization – 3.0 MW _ New  STG Set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&gt; 75.00</a:t>
                      </a:r>
                    </a:p>
                  </a:txBody>
                  <a:tcPr marL="0" marR="0" marT="0" marB="0" anchor="ctr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700" b="1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90.45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700" b="1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89.46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700" b="1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87.03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700" b="1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81.40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983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Capacity Utilization – 4.0 MW  STG Set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&gt; 90.00</a:t>
                      </a:r>
                    </a:p>
                  </a:txBody>
                  <a:tcPr marL="0" marR="0" marT="0" marB="0" anchor="ctr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700" b="1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98.62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700" b="1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99.32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700" b="1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96.39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700" b="1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89.01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983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Aux. Consumption</a:t>
                      </a:r>
                      <a:r>
                        <a:rPr lang="fr-FR" sz="18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of </a:t>
                      </a:r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30.85 MW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i="0" u="none" strike="noStrike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&lt; 9.20</a:t>
                      </a:r>
                    </a:p>
                  </a:txBody>
                  <a:tcPr marL="0" marR="0" marT="0" marB="0" anchor="ctr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700" b="1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8.05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700" b="1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8.14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700" b="1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8.30</a:t>
                      </a:r>
                      <a:endParaRPr lang="en-IN" sz="1700" b="1" i="0" u="none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700" b="1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8.86</a:t>
                      </a:r>
                      <a:endParaRPr lang="en-IN" sz="1700" b="1" i="0" u="none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1983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Aux. Consumption</a:t>
                      </a:r>
                      <a:r>
                        <a:rPr lang="fr-FR" sz="18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of 4</a:t>
                      </a:r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MW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i="0" u="none" strike="noStrike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&lt; 20.00</a:t>
                      </a:r>
                    </a:p>
                  </a:txBody>
                  <a:tcPr marL="0" marR="0" marT="0" marB="0" anchor="ctr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700" b="1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14.82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700" b="1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14.66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700" b="1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15.50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700" b="1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16.88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1983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Power Consumption Per Ton of Cane Crushed 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KWH/Ton on Cane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 31.54</a:t>
                      </a:r>
                    </a:p>
                  </a:txBody>
                  <a:tcPr marL="9525" marR="9525" marT="9525" marB="0" anchor="ctr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700" b="1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30.49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700" b="1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29.73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700" b="1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31.87</a:t>
                      </a:r>
                    </a:p>
                  </a:txBody>
                  <a:tcPr marL="9525" marR="9525" marT="9525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700" b="1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32.44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99653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52800" y="137708"/>
            <a:ext cx="5410200" cy="609600"/>
          </a:xfrm>
        </p:spPr>
        <p:txBody>
          <a:bodyPr>
            <a:noAutofit/>
          </a:bodyPr>
          <a:lstStyle/>
          <a:p>
            <a:pPr algn="ctr"/>
            <a:r>
              <a:rPr lang="en-IN" sz="2400" b="1" dirty="0"/>
              <a:t>KEY OPERATIONAL PARAMETERS     </a:t>
            </a:r>
            <a:r>
              <a:rPr lang="en-US" sz="2400" b="1" dirty="0"/>
              <a:t>30.85 MW PP (150 TPH BOILER)</a:t>
            </a:r>
            <a:endParaRPr lang="en-IN" sz="2400" b="1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52402" y="1066802"/>
          <a:ext cx="6644183" cy="5425651"/>
        </p:xfrm>
        <a:graphic>
          <a:graphicData uri="http://schemas.openxmlformats.org/drawingml/2006/table">
            <a:tbl>
              <a:tblPr/>
              <a:tblGrid>
                <a:gridCol w="1198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2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12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12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09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50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960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0968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235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Parameters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UOM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DATE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5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11-Jan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12-Jan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13-Jan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14-Jan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15-Jan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16-Jan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17-Jan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2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Cane Crushed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QTL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103500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2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Steam Gen.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MT/ HR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150.6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149.4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150.8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150.4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149.5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072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Power Gen.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MWH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29.58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29.75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5255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Bag. Moisture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72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GCV : Bagasse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i="0" u="none" strike="noStrike" kern="1200" dirty="0" err="1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KCal</a:t>
                      </a:r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/ Kg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3103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Gross SHR of PP (Kcal/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Kwh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i="0" u="none" strike="noStrike" kern="1200" dirty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25-26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2752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2754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0050">
                <a:tc vMerge="1">
                  <a:txBody>
                    <a:bodyPr/>
                    <a:lstStyle/>
                    <a:p>
                      <a:pPr algn="l" rtl="0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i="0" u="none" strike="noStrike" kern="1200" dirty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24-25</a:t>
                      </a:r>
                      <a:endParaRPr lang="en-IN" sz="1600" b="1" i="0" u="none" strike="noStrike" kern="1200" dirty="0">
                        <a:solidFill>
                          <a:srgbClr val="000000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2758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2787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141308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Gross Boiler Eff.(71.95as per PG test)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70.94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70.83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0000000-0008-0000-6700-000006000000}"/>
              </a:ext>
            </a:extLst>
          </p:cNvPr>
          <p:cNvGraphicFramePr>
            <a:graphicFrameLocks/>
          </p:cNvGraphicFramePr>
          <p:nvPr/>
        </p:nvGraphicFramePr>
        <p:xfrm>
          <a:off x="7112473" y="2871788"/>
          <a:ext cx="5079527" cy="18237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00000000-0008-0000-6700-000003000000}"/>
              </a:ext>
            </a:extLst>
          </p:cNvPr>
          <p:cNvGraphicFramePr>
            <a:graphicFrameLocks/>
          </p:cNvGraphicFramePr>
          <p:nvPr/>
        </p:nvGraphicFramePr>
        <p:xfrm>
          <a:off x="7110423" y="4695502"/>
          <a:ext cx="4929174" cy="17760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0000000-0008-0000-6700-000005000000}"/>
              </a:ext>
            </a:extLst>
          </p:cNvPr>
          <p:cNvGraphicFramePr>
            <a:graphicFrameLocks/>
          </p:cNvGraphicFramePr>
          <p:nvPr/>
        </p:nvGraphicFramePr>
        <p:xfrm>
          <a:off x="6960070" y="1004889"/>
          <a:ext cx="5229879" cy="18668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00000000-0008-0000-6700-000006000000}"/>
              </a:ext>
            </a:extLst>
          </p:cNvPr>
          <p:cNvGraphicFramePr>
            <a:graphicFrameLocks/>
          </p:cNvGraphicFramePr>
          <p:nvPr/>
        </p:nvGraphicFramePr>
        <p:xfrm>
          <a:off x="7038789" y="2758196"/>
          <a:ext cx="5000808" cy="18237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00000000-0008-0000-6700-000003000000}"/>
              </a:ext>
            </a:extLst>
          </p:cNvPr>
          <p:cNvGraphicFramePr>
            <a:graphicFrameLocks/>
          </p:cNvGraphicFramePr>
          <p:nvPr/>
        </p:nvGraphicFramePr>
        <p:xfrm>
          <a:off x="7066948" y="4695501"/>
          <a:ext cx="4929174" cy="17760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00000000-0008-0000-6700-000005000000}"/>
              </a:ext>
            </a:extLst>
          </p:cNvPr>
          <p:cNvGraphicFramePr>
            <a:graphicFrameLocks/>
          </p:cNvGraphicFramePr>
          <p:nvPr/>
        </p:nvGraphicFramePr>
        <p:xfrm>
          <a:off x="6910404" y="875895"/>
          <a:ext cx="5085718" cy="1738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27998284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76B49FA-22BB-44F5-8EFA-E5C56FA3907E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6C443101-A910-4477-A4D0-2476560CA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latin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8118062-C76E-427E-DB0F-8EEB8A04E514}"/>
              </a:ext>
            </a:extLst>
          </p:cNvPr>
          <p:cNvGraphicFramePr>
            <a:graphicFrameLocks noGrp="1"/>
          </p:cNvGraphicFramePr>
          <p:nvPr/>
        </p:nvGraphicFramePr>
        <p:xfrm>
          <a:off x="381000" y="976312"/>
          <a:ext cx="2895600" cy="2412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88904805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83996521"/>
                    </a:ext>
                  </a:extLst>
                </a:gridCol>
              </a:tblGrid>
              <a:tr h="1070212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Particulars</a:t>
                      </a:r>
                      <a:endParaRPr lang="en-IN" sz="18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872547"/>
                  </a:ext>
                </a:extLst>
              </a:tr>
              <a:tr h="2518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Operation days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NOS.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293604"/>
                  </a:ext>
                </a:extLst>
              </a:tr>
              <a:tr h="22706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Cane Crushed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560231"/>
                  </a:ext>
                </a:extLst>
              </a:tr>
              <a:tr h="278501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Bagasse Received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008429"/>
                  </a:ext>
                </a:extLst>
              </a:tr>
              <a:tr h="278501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Bagasse Stock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501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Steam% Cane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039300"/>
                  </a:ext>
                </a:extLst>
              </a:tr>
            </a:tbl>
          </a:graphicData>
        </a:graphic>
      </p:graphicFrame>
      <p:sp>
        <p:nvSpPr>
          <p:cNvPr id="8" name="TextBox 4">
            <a:extLst>
              <a:ext uri="{FF2B5EF4-FFF2-40B4-BE49-F238E27FC236}">
                <a16:creationId xmlns:a16="http://schemas.microsoft.com/office/drawing/2014/main" id="{E553F84D-A8F9-1DED-A66F-7D24A0142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1700" y="269558"/>
            <a:ext cx="834390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spcBef>
                <a:spcPct val="0"/>
              </a:spcBef>
              <a:buNone/>
              <a:defRPr sz="2400" b="1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IN" dirty="0"/>
              <a:t>BAGASSE GENERATION &amp; CONSUMPTION DETAILS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0210800" y="962024"/>
          <a:ext cx="1524000" cy="24314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2540"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IN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Till 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9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SS   25-26</a:t>
                      </a:r>
                      <a:endParaRPr lang="en-IN" sz="16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SS    24-25</a:t>
                      </a:r>
                      <a:endParaRPr lang="en-IN" sz="16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0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3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847720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776330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7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229195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205690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754">
                <a:tc gridSpan="2"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754">
                <a:tc gridSpan="2"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02512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3531751" y="977264"/>
          <a:ext cx="3933574" cy="2414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8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79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52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8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7300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IN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Hourly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chemeClr val="lt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Current      Week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chemeClr val="lt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Last</a:t>
                      </a:r>
                      <a:r>
                        <a:rPr lang="en-IN" sz="1400" b="1" kern="1200" baseline="0" dirty="0">
                          <a:solidFill>
                            <a:schemeClr val="lt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Week</a:t>
                      </a:r>
                      <a:endParaRPr lang="en-IN" sz="1400" b="1" kern="1200" dirty="0">
                        <a:solidFill>
                          <a:schemeClr val="lt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kern="1200" dirty="0">
                          <a:solidFill>
                            <a:schemeClr val="lt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Hourly           (Till Date)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8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SS   25-26</a:t>
                      </a:r>
                      <a:endParaRPr lang="en-IN" sz="16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SS   25-26</a:t>
                      </a:r>
                      <a:endParaRPr lang="en-IN" sz="16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SS   25-26</a:t>
                      </a:r>
                      <a:endParaRPr lang="en-IN" sz="16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SS    24-25</a:t>
                      </a:r>
                      <a:endParaRPr lang="en-IN" sz="16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416.7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437.2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438.7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420.5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389.7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112.5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120.0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26851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26851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29728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375"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39.79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40.86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79772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81000" y="3503060"/>
          <a:ext cx="2895600" cy="873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4225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Steam Gen. 70 TPH Boiler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Bag. Cons. 70 TPH Boiler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Steam to Fuel Ratio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381000" y="4461015"/>
          <a:ext cx="2895600" cy="786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Steam Gen. 150 TPH Boiler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Bag. Cons. 150 TPH Boiler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Steam to Fuel Ratio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10210800" y="3453104"/>
          <a:ext cx="1524000" cy="903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34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131969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130769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59821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60276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10210800" y="4430027"/>
          <a:ext cx="1524000" cy="786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303252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285678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118929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113285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531751" y="3498234"/>
          <a:ext cx="3935849" cy="861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6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9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15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87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39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23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64.0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7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29.2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&gt;2.19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3531751" y="4458603"/>
          <a:ext cx="3935849" cy="786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6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52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67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144.0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151.0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56.7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59.0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59.0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&gt;2.54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7696200" y="962024"/>
          <a:ext cx="2362200" cy="2426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2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5245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IN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Weekly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chemeClr val="lt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Current      Week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kern="1200" dirty="0">
                          <a:solidFill>
                            <a:schemeClr val="lt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Last</a:t>
                      </a:r>
                      <a:r>
                        <a:rPr lang="en-IN" sz="1600" b="1" kern="1200" baseline="0" dirty="0">
                          <a:solidFill>
                            <a:schemeClr val="lt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Week</a:t>
                      </a:r>
                      <a:endParaRPr lang="en-IN" sz="1600" b="1" kern="1200" dirty="0">
                        <a:solidFill>
                          <a:schemeClr val="lt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6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SS   25-26</a:t>
                      </a:r>
                      <a:endParaRPr lang="en-IN" sz="16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SS   25-26</a:t>
                      </a:r>
                      <a:endParaRPr lang="en-IN" sz="16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8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0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73450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73700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5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18900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20385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501"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501"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635565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7696200" y="3474484"/>
          <a:ext cx="2375848" cy="891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2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15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36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10752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9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4906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&gt;2.19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7696200" y="4444315"/>
          <a:ext cx="2334904" cy="786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5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24192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25251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25374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9526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&gt;2.54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381000" y="5333508"/>
          <a:ext cx="2895600" cy="1149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7383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DE" sz="16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Steam Gen. (35 T Boiler)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MT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45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fr-FR" sz="16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Bag. Cons. (35 T Boiler)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MT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167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fr-FR" sz="1600" b="0" i="0" u="none" strike="noStrike" kern="1200" dirty="0" err="1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Slop</a:t>
                      </a:r>
                      <a:r>
                        <a:rPr lang="fr-FR" sz="16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Cons. (35 T Boiler)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MT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Steam to Fuel Ratio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endParaRPr lang="en-US" sz="1600" b="0" i="0" u="none" strike="noStrike" kern="1200" dirty="0">
                        <a:solidFill>
                          <a:srgbClr val="000000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10210800" y="5329237"/>
          <a:ext cx="1524000" cy="11609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86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63029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61472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5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23960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24874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99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3531751" y="5341896"/>
          <a:ext cx="3935849" cy="1149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3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6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52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53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73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33.0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12.0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4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&gt;1.88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7696200" y="5329237"/>
          <a:ext cx="2334904" cy="1147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95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3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747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5544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&gt;1.88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98300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5706177"/>
            <a:ext cx="5715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Cage ring  &amp; Handrail not found in monkey ladder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29" y="1035777"/>
            <a:ext cx="5649518" cy="448071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3057533" y="2634734"/>
            <a:ext cx="1066800" cy="1022866"/>
          </a:xfrm>
          <a:prstGeom prst="ellipse">
            <a:avLst/>
          </a:prstGeom>
          <a:noFill/>
          <a:ln w="730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N" sz="1100" dirty="0"/>
          </a:p>
        </p:txBody>
      </p:sp>
      <p:sp>
        <p:nvSpPr>
          <p:cNvPr id="13" name="Rectangle 12"/>
          <p:cNvSpPr/>
          <p:nvPr/>
        </p:nvSpPr>
        <p:spPr>
          <a:xfrm>
            <a:off x="6172200" y="5486400"/>
            <a:ext cx="55911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Ladder replaced with proper platform for the air damper operate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1050667"/>
            <a:ext cx="4953000" cy="446582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224088" y="6141130"/>
            <a:ext cx="2209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endParaRPr lang="en-I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758112" y="6134219"/>
            <a:ext cx="2209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endParaRPr lang="en-I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BCD129-A323-3FFF-5E14-AE718E4CAD44}"/>
              </a:ext>
            </a:extLst>
          </p:cNvPr>
          <p:cNvSpPr txBox="1"/>
          <p:nvPr/>
        </p:nvSpPr>
        <p:spPr>
          <a:xfrm>
            <a:off x="2451603" y="138201"/>
            <a:ext cx="7722604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150 TPH BOILER OFA DUCT- UNSAFE CONDITION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5216926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997971"/>
            <a:ext cx="5298400" cy="5315095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2801601" y="2704807"/>
            <a:ext cx="1066800" cy="1022866"/>
          </a:xfrm>
          <a:prstGeom prst="ellipse">
            <a:avLst/>
          </a:prstGeom>
          <a:noFill/>
          <a:ln w="698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N" sz="11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648" y="1011506"/>
            <a:ext cx="5879320" cy="5260707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8224844" y="2704807"/>
            <a:ext cx="2438400" cy="1022866"/>
          </a:xfrm>
          <a:prstGeom prst="ellipse">
            <a:avLst/>
          </a:prstGeom>
          <a:noFill/>
          <a:ln w="698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N" sz="1100" dirty="0"/>
          </a:p>
        </p:txBody>
      </p:sp>
      <p:sp>
        <p:nvSpPr>
          <p:cNvPr id="14" name="Rectangle 13"/>
          <p:cNvSpPr/>
          <p:nvPr/>
        </p:nvSpPr>
        <p:spPr>
          <a:xfrm>
            <a:off x="10325100" y="2438400"/>
            <a:ext cx="18669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CAGE RING</a:t>
            </a:r>
            <a:endParaRPr lang="en-IN" sz="2400" b="1" dirty="0"/>
          </a:p>
        </p:txBody>
      </p:sp>
      <p:sp>
        <p:nvSpPr>
          <p:cNvPr id="15" name="Up Arrow 14"/>
          <p:cNvSpPr/>
          <p:nvPr/>
        </p:nvSpPr>
        <p:spPr>
          <a:xfrm rot="16200000">
            <a:off x="9677770" y="2171700"/>
            <a:ext cx="381000" cy="9144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2230101" y="6043434"/>
            <a:ext cx="2209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endParaRPr lang="en-I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115300" y="6114873"/>
            <a:ext cx="2209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endParaRPr lang="en-I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001652-B4F9-5FB9-F8C0-D4405FAC99F4}"/>
              </a:ext>
            </a:extLst>
          </p:cNvPr>
          <p:cNvSpPr txBox="1"/>
          <p:nvPr/>
        </p:nvSpPr>
        <p:spPr>
          <a:xfrm>
            <a:off x="2043114" y="255999"/>
            <a:ext cx="8551068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150 TPH BOILER ASH HANDLING SYSTEM - UNSAFE CONDITION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20043878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dirty="0"/>
              <a:t>DISTILLERY UNIT  </a:t>
            </a:r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</p:txBody>
      </p:sp>
      <p:pic>
        <p:nvPicPr>
          <p:cNvPr id="6" name="Picture Placeholder 5" descr="A factory with smoke coming out of it&#10;&#10;Description automatically generated with low confidence">
            <a:extLst>
              <a:ext uri="{FF2B5EF4-FFF2-40B4-BE49-F238E27FC236}">
                <a16:creationId xmlns:a16="http://schemas.microsoft.com/office/drawing/2014/main" id="{91191A92-9A88-C0E8-177F-3E6DFACCA71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r="15635"/>
          <a:stretch/>
        </p:blipFill>
        <p:spPr>
          <a:xfrm>
            <a:off x="0" y="0"/>
            <a:ext cx="5378450" cy="6857999"/>
          </a:xfrm>
        </p:spPr>
      </p:pic>
    </p:spTree>
    <p:extLst>
      <p:ext uri="{BB962C8B-B14F-4D97-AF65-F5344CB8AC3E}">
        <p14:creationId xmlns:p14="http://schemas.microsoft.com/office/powerpoint/2010/main" val="17460695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6000" y="6492878"/>
            <a:ext cx="381000" cy="365125"/>
          </a:xfrm>
        </p:spPr>
        <p:txBody>
          <a:bodyPr/>
          <a:lstStyle/>
          <a:p>
            <a:fld id="{B76B49FA-22BB-44F5-8EFA-E5C56FA3907E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524000" y="2036618"/>
            <a:ext cx="9144000" cy="2313709"/>
          </a:xfrm>
        </p:spPr>
        <p:txBody>
          <a:bodyPr>
            <a:normAutofit fontScale="92500" lnSpcReduction="10000"/>
          </a:bodyPr>
          <a:lstStyle/>
          <a:p>
            <a:pPr algn="ctr">
              <a:buFont typeface="Arial" charset="0"/>
              <a:buNone/>
            </a:pPr>
            <a:endParaRPr lang="en-US" dirty="0">
              <a:latin typeface="Trebuchet MS" panose="020B0603020202020204" pitchFamily="34" charset="0"/>
              <a:cs typeface="Arial" pitchFamily="34" charset="0"/>
            </a:endParaRPr>
          </a:p>
          <a:p>
            <a:pPr marL="0" indent="0" algn="ctr">
              <a:buNone/>
            </a:pPr>
            <a:endParaRPr lang="en-US" sz="4000" b="1" dirty="0">
              <a:latin typeface="+mj-lt"/>
            </a:endParaRPr>
          </a:p>
          <a:p>
            <a:pPr marL="0" indent="0" algn="ctr">
              <a:buNone/>
            </a:pPr>
            <a:endParaRPr lang="en-US" sz="4000" b="1" dirty="0">
              <a:latin typeface="+mj-lt"/>
            </a:endParaRPr>
          </a:p>
          <a:p>
            <a:pPr marL="0" indent="0" algn="ctr">
              <a:buNone/>
            </a:pPr>
            <a:r>
              <a:rPr sz="4000" b="1" dirty="0"/>
              <a:t>QUALITY CONTROL</a:t>
            </a:r>
            <a:endParaRPr lang="en-US" sz="4000" b="1" dirty="0"/>
          </a:p>
          <a:p>
            <a:pPr marL="0" indent="0" algn="ctr">
              <a:buNone/>
            </a:pPr>
            <a:endParaRPr lang="en-US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2CE2F-0CF9-A207-6124-BDA74CE99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75BD8641-B7B7-30B1-0839-CF55C3C6D8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33" y="2648149"/>
            <a:ext cx="780851" cy="780851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49A30663-EC1C-6DD1-E7DE-43E5AAE9856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4463" y="56046"/>
            <a:ext cx="7991475" cy="750888"/>
          </a:xfrm>
          <a:prstGeom prst="rect">
            <a:avLst/>
          </a:prstGeom>
        </p:spPr>
        <p:txBody>
          <a:bodyPr anchor="ctr"/>
          <a:lstStyle/>
          <a:p>
            <a:r>
              <a:rPr lang="en-US" sz="3200" b="1" dirty="0">
                <a:solidFill>
                  <a:srgbClr val="002060"/>
                </a:solidFill>
              </a:rPr>
              <a:t>Pol Balance as on 17.01.26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22">
            <a:extLst>
              <a:ext uri="{FF2B5EF4-FFF2-40B4-BE49-F238E27FC236}">
                <a16:creationId xmlns:a16="http://schemas.microsoft.com/office/drawing/2014/main" id="{408DC963-7A98-B924-08AD-04D6F6DC26C3}"/>
              </a:ext>
            </a:extLst>
          </p:cNvPr>
          <p:cNvSpPr txBox="1">
            <a:spLocks/>
          </p:cNvSpPr>
          <p:nvPr/>
        </p:nvSpPr>
        <p:spPr>
          <a:xfrm>
            <a:off x="11753243" y="6600405"/>
            <a:ext cx="389321" cy="203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9D7156-F29C-41EC-9F87-87DDF0705A0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A65D60-FFC9-5BE7-6479-8F246894A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61999"/>
            <a:ext cx="12142563" cy="583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1543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4CD01-9F39-B19A-4C02-74A9C66BD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40FB9-8D03-827D-DED8-5528BFA2E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0" y="762000"/>
            <a:ext cx="4419600" cy="152400"/>
          </a:xfrm>
        </p:spPr>
        <p:txBody>
          <a:bodyPr/>
          <a:lstStyle/>
          <a:p>
            <a:pPr algn="ctr"/>
            <a:r>
              <a:rPr lang="en-IN" sz="2800" dirty="0">
                <a:latin typeface="+mn-lt"/>
              </a:rPr>
              <a:t>Summary For Season 25-26</a:t>
            </a:r>
            <a:br>
              <a:rPr lang="en-IN" sz="2800" dirty="0">
                <a:latin typeface="+mn-lt"/>
              </a:rPr>
            </a:br>
            <a:r>
              <a:rPr lang="en-IN" sz="2800" dirty="0">
                <a:latin typeface="+mn-lt"/>
              </a:rPr>
              <a:t> </a:t>
            </a:r>
            <a:br>
              <a:rPr lang="en-IN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82D6A-40C1-7841-9E3E-AA56D7B82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pPr/>
              <a:t>60</a:t>
            </a:fld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CA50449-2E97-68B4-BFC4-DAA38A38C3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914400"/>
          <a:ext cx="9144000" cy="556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0502883" imgH="4457902" progId="Excel.Sheet.12">
                  <p:embed/>
                </p:oleObj>
              </mc:Choice>
              <mc:Fallback>
                <p:oleObj name="Worksheet" r:id="rId2" imgW="10502883" imgH="4457902" progId="Excel.Shee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CA50449-2E97-68B4-BFC4-DAA38A38C3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24000" y="914400"/>
                        <a:ext cx="9144000" cy="556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28250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6FB52-1B48-027A-E114-DCC3DC6A4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0"/>
            <a:ext cx="4114800" cy="914400"/>
          </a:xfrm>
        </p:spPr>
        <p:txBody>
          <a:bodyPr/>
          <a:lstStyle/>
          <a:p>
            <a:r>
              <a:rPr lang="en-IN" dirty="0"/>
              <a:t>TOTAL LOSSES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65046-5642-FCE9-06C2-7F62E3D80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B50FE-DF55-FFD0-06C0-901091EA5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276599"/>
            <a:ext cx="9144000" cy="3200401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2F23143-F01C-A3C0-922D-953A47EF07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914400"/>
          <a:ext cx="9144000" cy="2362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7477289" imgH="1867097" progId="Excel.Sheet.12">
                  <p:embed/>
                </p:oleObj>
              </mc:Choice>
              <mc:Fallback>
                <p:oleObj name="Worksheet" r:id="rId3" imgW="7477289" imgH="1867097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D2F23143-F01C-A3C0-922D-953A47EF07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0" y="914400"/>
                        <a:ext cx="9144000" cy="23621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7691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489AC-9AA3-348F-E699-2858997A6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20813A-5C1D-6EAD-066D-DA843319A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3500" y="6492878"/>
            <a:ext cx="400050" cy="365125"/>
          </a:xfrm>
        </p:spPr>
        <p:txBody>
          <a:bodyPr/>
          <a:lstStyle/>
          <a:p>
            <a:fld id="{B76B49FA-22BB-44F5-8EFA-E5C56FA3907E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C93B90E9-F5DD-FFA6-A9ED-DD232E849F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152401"/>
            <a:ext cx="3733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2600" b="1" dirty="0"/>
              <a:t>Pol in Cane Comparison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F7435A7-71C6-21D4-3CCD-5C7F381B3921}"/>
              </a:ext>
            </a:extLst>
          </p:cNvPr>
          <p:cNvSpPr txBox="1">
            <a:spLocks/>
          </p:cNvSpPr>
          <p:nvPr/>
        </p:nvSpPr>
        <p:spPr>
          <a:xfrm>
            <a:off x="2952750" y="914400"/>
            <a:ext cx="6343650" cy="556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dirty="0">
              <a:latin typeface="+mj-lt"/>
            </a:endParaRPr>
          </a:p>
          <a:p>
            <a:pPr lvl="1" algn="just">
              <a:lnSpc>
                <a:spcPct val="150000"/>
              </a:lnSpc>
            </a:pPr>
            <a:endParaRPr lang="en-US" sz="1600" dirty="0">
              <a:latin typeface="+mj-lt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80514126-E1B0-2A14-2872-E82C59B5C0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latin typeface="Arial" panose="020B0604020202020204" pitchFamily="34" charset="0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2448E43-6726-41DA-E5DE-46E4319645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914400"/>
          <a:ext cx="9144000" cy="2362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5251442" imgH="1949349" progId="Excel.Sheet.12">
                  <p:embed/>
                </p:oleObj>
              </mc:Choice>
              <mc:Fallback>
                <p:oleObj name="Worksheet" r:id="rId2" imgW="5251442" imgH="1949349" progId="Excel.Shee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2448E43-6726-41DA-E5DE-46E4319645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24000" y="914400"/>
                        <a:ext cx="9144000" cy="23627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AA84E47-9B16-366F-E7C5-E5B25541F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3277106"/>
            <a:ext cx="9144000" cy="319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0282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0540E-45C4-09C2-6033-78D70A570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6CC9C7-B8B0-8B4B-42B2-B92673290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492878"/>
            <a:ext cx="381000" cy="365125"/>
          </a:xfrm>
        </p:spPr>
        <p:txBody>
          <a:bodyPr/>
          <a:lstStyle/>
          <a:p>
            <a:fld id="{B76B49FA-22BB-44F5-8EFA-E5C56FA3907E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25FDD-8563-0E5A-5302-7C6491D81325}"/>
              </a:ext>
            </a:extLst>
          </p:cNvPr>
          <p:cNvSpPr/>
          <p:nvPr/>
        </p:nvSpPr>
        <p:spPr>
          <a:xfrm>
            <a:off x="4572000" y="169891"/>
            <a:ext cx="4191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Certification Status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F7046C7-DD52-3B0A-9BEA-F8719060F8B3}"/>
              </a:ext>
            </a:extLst>
          </p:cNvPr>
          <p:cNvGraphicFramePr>
            <a:graphicFrameLocks noGrp="1"/>
          </p:cNvGraphicFramePr>
          <p:nvPr/>
        </p:nvGraphicFramePr>
        <p:xfrm>
          <a:off x="1524001" y="914399"/>
          <a:ext cx="9144001" cy="5578478"/>
        </p:xfrm>
        <a:graphic>
          <a:graphicData uri="http://schemas.openxmlformats.org/drawingml/2006/table">
            <a:tbl>
              <a:tblPr firstRow="1" firstCol="1" bandRow="1"/>
              <a:tblGrid>
                <a:gridCol w="762000">
                  <a:extLst>
                    <a:ext uri="{9D8B030D-6E8A-4147-A177-3AD203B41FA5}">
                      <a16:colId xmlns:a16="http://schemas.microsoft.com/office/drawing/2014/main" val="222540791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0071227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01996418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782720569"/>
                    </a:ext>
                  </a:extLst>
                </a:gridCol>
                <a:gridCol w="1303032">
                  <a:extLst>
                    <a:ext uri="{9D8B030D-6E8A-4147-A177-3AD203B41FA5}">
                      <a16:colId xmlns:a16="http://schemas.microsoft.com/office/drawing/2014/main" val="3997088044"/>
                    </a:ext>
                  </a:extLst>
                </a:gridCol>
                <a:gridCol w="2659369">
                  <a:extLst>
                    <a:ext uri="{9D8B030D-6E8A-4147-A177-3AD203B41FA5}">
                      <a16:colId xmlns:a16="http://schemas.microsoft.com/office/drawing/2014/main" val="364686941"/>
                    </a:ext>
                  </a:extLst>
                </a:gridCol>
              </a:tblGrid>
              <a:tr h="6245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Sr. No.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Certification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Implementation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Validity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Next Audit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Remark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7279540"/>
                  </a:ext>
                </a:extLst>
              </a:tr>
              <a:tr h="57848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b="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FSSC: 22000:2018</a:t>
                      </a:r>
                      <a:endParaRPr lang="en-IN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b="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MAY-2019</a:t>
                      </a:r>
                      <a:endParaRPr lang="en-IN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b="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MAY-28</a:t>
                      </a:r>
                      <a:endParaRPr lang="en-IN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b="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FEB-26</a:t>
                      </a:r>
                      <a:endParaRPr lang="en-IN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b="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Next surveillance audit due in Feb-26</a:t>
                      </a:r>
                      <a:endParaRPr lang="en-IN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984926"/>
                  </a:ext>
                </a:extLst>
              </a:tr>
              <a:tr h="42565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b="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ISO: 9001:2015</a:t>
                      </a:r>
                      <a:endParaRPr lang="en-IN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b="0" kern="10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OCT-2011</a:t>
                      </a:r>
                      <a:endParaRPr lang="en-IN" sz="1600" b="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b="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OCT-26</a:t>
                      </a:r>
                      <a:endParaRPr lang="en-IN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b="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OCT-27</a:t>
                      </a:r>
                      <a:endParaRPr lang="en-IN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b="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Next due in Oct-2025</a:t>
                      </a:r>
                      <a:endParaRPr lang="en-IN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09165"/>
                  </a:ext>
                </a:extLst>
              </a:tr>
              <a:tr h="87535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b="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0" kern="10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EnMS, ISO: 50001:2018</a:t>
                      </a:r>
                      <a:endParaRPr lang="en-IN" sz="1600" b="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b="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JAN-26 (Tentative)</a:t>
                      </a:r>
                      <a:endParaRPr lang="en-IN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b="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b="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b="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Documentation in process and Gap assessment audit scheduled plan in NOV-25</a:t>
                      </a:r>
                      <a:endParaRPr lang="en-IN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313412"/>
                  </a:ext>
                </a:extLst>
              </a:tr>
              <a:tr h="57915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b="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0" kern="10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KOSHER</a:t>
                      </a:r>
                      <a:endParaRPr lang="en-IN" sz="1600" b="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b="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30 OCT-25</a:t>
                      </a:r>
                      <a:endParaRPr lang="en-IN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b="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29 OCT-26</a:t>
                      </a:r>
                      <a:endParaRPr lang="en-IN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b="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SEP-26-</a:t>
                      </a:r>
                      <a:endParaRPr lang="en-IN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b="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Included with Speciality Sugar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571408"/>
                  </a:ext>
                </a:extLst>
              </a:tr>
              <a:tr h="117223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b="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IMS (ISO: 9001, ISO:14001 &amp; ISO 45001:2018</a:t>
                      </a:r>
                      <a:endParaRPr lang="en-IN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b="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APR-26 (Tentative)</a:t>
                      </a:r>
                      <a:endParaRPr lang="en-IN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b="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b="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b="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Implementation process starts at our hand and documentation part in process</a:t>
                      </a:r>
                      <a:endParaRPr lang="en-IN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804182"/>
                  </a:ext>
                </a:extLst>
              </a:tr>
              <a:tr h="13230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b="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IP License</a:t>
                      </a:r>
                      <a:endParaRPr lang="en-IN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b="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SEP-22</a:t>
                      </a:r>
                      <a:endParaRPr lang="en-IN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b="0" kern="10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SEP-27</a:t>
                      </a:r>
                      <a:endParaRPr lang="en-IN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b="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SEP-27</a:t>
                      </a:r>
                      <a:endParaRPr lang="en-IN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b="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BP Sucrose include during SS 2024-25 and plan to include USP Sucrose during SS 2025-26</a:t>
                      </a:r>
                      <a:endParaRPr lang="en-IN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1531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76322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A4E06-9B51-7A5F-4E28-85D8CD720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6BD9F-7A4D-054B-A70C-CC49AC0E8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0" y="188792"/>
            <a:ext cx="4419600" cy="457200"/>
          </a:xfrm>
        </p:spPr>
        <p:txBody>
          <a:bodyPr/>
          <a:lstStyle/>
          <a:p>
            <a:pPr algn="ctr"/>
            <a:br>
              <a:rPr lang="en-IN" sz="2800" dirty="0">
                <a:latin typeface="+mn-lt"/>
              </a:rPr>
            </a:br>
            <a:r>
              <a:rPr lang="en-IN" sz="2800" dirty="0">
                <a:latin typeface="+mn-lt"/>
              </a:rPr>
              <a:t> KPI Target Vs Achieved</a:t>
            </a:r>
            <a:br>
              <a:rPr lang="en-IN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45309-B0EF-F820-CA65-CFDAC34E7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pPr/>
              <a:t>64</a:t>
            </a:fld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5178CEF-4BA9-B4B3-3B8F-E2C4195563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914401"/>
          <a:ext cx="9144000" cy="55579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7429450" imgH="5594451" progId="Excel.Sheet.12">
                  <p:embed/>
                </p:oleObj>
              </mc:Choice>
              <mc:Fallback>
                <p:oleObj name="Worksheet" r:id="rId2" imgW="7429450" imgH="5594451" progId="Excel.Shee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25178CEF-4BA9-B4B3-3B8F-E2C4195563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24000" y="914401"/>
                        <a:ext cx="9144000" cy="55579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93963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0" y="457200"/>
            <a:ext cx="5410200" cy="457200"/>
          </a:xfrm>
        </p:spPr>
        <p:txBody>
          <a:bodyPr/>
          <a:lstStyle/>
          <a:p>
            <a:pPr algn="ctr"/>
            <a:r>
              <a:rPr lang="en-IN" sz="2800" dirty="0">
                <a:latin typeface="+mn-lt"/>
              </a:rPr>
              <a:t>Cane Crushed Data</a:t>
            </a:r>
            <a:br>
              <a:rPr lang="en-IN" sz="2800" dirty="0">
                <a:latin typeface="+mn-lt"/>
              </a:rPr>
            </a:br>
            <a:r>
              <a:rPr lang="en-IN" sz="2800" dirty="0">
                <a:latin typeface="+mn-lt"/>
              </a:rPr>
              <a:t> Capacity Wise</a:t>
            </a:r>
            <a:br>
              <a:rPr lang="en-IN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49FA-22BB-44F5-8EFA-E5C56FA3907E}" type="slidenum">
              <a:rPr lang="en-US" smtClean="0"/>
              <a:pPr/>
              <a:t>65</a:t>
            </a:fld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C5A8A04-10C1-A1D6-E0C5-970593D9C2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914400"/>
          <a:ext cx="9144000" cy="556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264709" imgH="4127702" progId="Excel.Sheet.12">
                  <p:embed/>
                </p:oleObj>
              </mc:Choice>
              <mc:Fallback>
                <p:oleObj name="Worksheet" r:id="rId2" imgW="9264709" imgH="4127702" progId="Excel.Shee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DC5A8A04-10C1-A1D6-E0C5-970593D9C2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24000" y="914400"/>
                        <a:ext cx="9144000" cy="556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57467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dirty="0"/>
              <a:t>IT</a:t>
            </a:r>
          </a:p>
        </p:txBody>
      </p:sp>
      <p:pic>
        <p:nvPicPr>
          <p:cNvPr id="4" name="Picture Placeholder 3" descr="A picture containing text&#10;&#10;Description automatically generated">
            <a:extLst>
              <a:ext uri="{FF2B5EF4-FFF2-40B4-BE49-F238E27FC236}">
                <a16:creationId xmlns:a16="http://schemas.microsoft.com/office/drawing/2014/main" id="{983CE0F8-86BB-08C4-C594-385C674996B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8" r="23858"/>
          <a:stretch>
            <a:fillRect/>
          </a:stretch>
        </p:blipFill>
        <p:spPr/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3E25C-E7FF-80E7-F49A-4BC9742BD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E6CC52DF-A836-04D3-6506-0B7A405902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33" y="2648149"/>
            <a:ext cx="780851" cy="780851"/>
          </a:xfrm>
          <a:prstGeom prst="rect">
            <a:avLst/>
          </a:prstGeom>
        </p:spPr>
      </p:pic>
      <p:sp>
        <p:nvSpPr>
          <p:cNvPr id="2" name="Slide Number Placeholder 22">
            <a:extLst>
              <a:ext uri="{FF2B5EF4-FFF2-40B4-BE49-F238E27FC236}">
                <a16:creationId xmlns:a16="http://schemas.microsoft.com/office/drawing/2014/main" id="{31851232-D7DA-A516-9F84-99861B532D3B}"/>
              </a:ext>
            </a:extLst>
          </p:cNvPr>
          <p:cNvSpPr txBox="1">
            <a:spLocks/>
          </p:cNvSpPr>
          <p:nvPr/>
        </p:nvSpPr>
        <p:spPr>
          <a:xfrm>
            <a:off x="11753243" y="6600405"/>
            <a:ext cx="389321" cy="203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9D7156-F29C-41EC-9F87-87DDF0705A0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671F3AA-52C2-F776-7D25-B3265197F082}"/>
              </a:ext>
            </a:extLst>
          </p:cNvPr>
          <p:cNvSpPr txBox="1">
            <a:spLocks/>
          </p:cNvSpPr>
          <p:nvPr/>
        </p:nvSpPr>
        <p:spPr>
          <a:xfrm>
            <a:off x="2177143" y="111778"/>
            <a:ext cx="7413171" cy="780851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>
              <a:defRPr sz="1400"/>
            </a:pPr>
            <a:r>
              <a:rPr lang="en-US" sz="2400" dirty="0"/>
              <a:t>Executive Summary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FDD009-7EE6-2232-5C8F-0E4C238CD1C8}"/>
              </a:ext>
            </a:extLst>
          </p:cNvPr>
          <p:cNvSpPr txBox="1"/>
          <p:nvPr/>
        </p:nvSpPr>
        <p:spPr>
          <a:xfrm>
            <a:off x="87086" y="1337999"/>
            <a:ext cx="120554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- </a:t>
            </a:r>
            <a:r>
              <a:rPr lang="en-US" sz="2400" b="1" dirty="0"/>
              <a:t>Point 1</a:t>
            </a:r>
            <a:r>
              <a:rPr lang="en-US" sz="2400" dirty="0"/>
              <a:t>: Effectively configured systems for sugarcane procurement at both gate and collection centers, enhancing process efficiency and transparency.</a:t>
            </a:r>
          </a:p>
          <a:p>
            <a:pPr marL="342900" indent="-342900">
              <a:buFontTx/>
              <a:buChar char="-"/>
            </a:pPr>
            <a:r>
              <a:rPr lang="en-US" sz="2400" b="1" dirty="0"/>
              <a:t>Point 2:</a:t>
            </a:r>
            <a:r>
              <a:rPr lang="en-US" sz="2400" dirty="0"/>
              <a:t> Initiated routine operational activities for the crushing season, aligning teams and resources for smooth execution.</a:t>
            </a:r>
          </a:p>
          <a:p>
            <a:pPr marL="342900" indent="-342900">
              <a:buFontTx/>
              <a:buChar char="-"/>
            </a:pPr>
            <a:r>
              <a:rPr lang="en-US" sz="2400" b="1" dirty="0"/>
              <a:t>Point 3 :</a:t>
            </a:r>
            <a:r>
              <a:rPr lang="en-US" sz="2400" dirty="0"/>
              <a:t>Installation of an NPR camera at the new molasses loading point is in progress.</a:t>
            </a:r>
          </a:p>
          <a:p>
            <a:pPr marL="342900" indent="-342900">
              <a:buFontTx/>
              <a:buChar char="-"/>
            </a:pPr>
            <a:r>
              <a:rPr lang="en-US" sz="2400" b="1" dirty="0"/>
              <a:t>Point 4:</a:t>
            </a:r>
            <a:r>
              <a:rPr lang="en-US" sz="2400" dirty="0"/>
              <a:t>OPS server upgrade is underway to ensure smooth application performance.</a:t>
            </a:r>
          </a:p>
          <a:p>
            <a:pPr marL="342900" indent="-342900">
              <a:buFontTx/>
              <a:buChar char="-"/>
            </a:pPr>
            <a:r>
              <a:rPr lang="en-US" sz="2400" b="1" dirty="0"/>
              <a:t>Point 5 : </a:t>
            </a:r>
            <a:r>
              <a:rPr lang="en-US" sz="2400" dirty="0"/>
              <a:t>Internet bandwidth upgrade from 50 Mbps to 100 Mbps is in progress.</a:t>
            </a:r>
          </a:p>
          <a:p>
            <a:pPr marL="342900" indent="-342900">
              <a:buFontTx/>
              <a:buChar char="-"/>
            </a:pPr>
            <a:r>
              <a:rPr lang="en-US" sz="2400" b="1" dirty="0"/>
              <a:t>Point 6 :</a:t>
            </a:r>
            <a:r>
              <a:rPr lang="en-US" sz="2400" dirty="0"/>
              <a:t>Installation of the vehicle positioning system at the gate tare weighbridge is currently in 2 completed &amp; 1 is under process.</a:t>
            </a:r>
          </a:p>
        </p:txBody>
      </p:sp>
    </p:spTree>
    <p:extLst>
      <p:ext uri="{BB962C8B-B14F-4D97-AF65-F5344CB8AC3E}">
        <p14:creationId xmlns:p14="http://schemas.microsoft.com/office/powerpoint/2010/main" val="27907489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76B49FA-22BB-44F5-8EFA-E5C56FA3907E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Rectangle 3"/>
          <p:cNvSpPr txBox="1">
            <a:spLocks/>
          </p:cNvSpPr>
          <p:nvPr/>
        </p:nvSpPr>
        <p:spPr>
          <a:xfrm>
            <a:off x="1905000" y="914400"/>
            <a:ext cx="8458200" cy="556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dirty="0">
              <a:latin typeface="+mj-lt"/>
            </a:endParaRPr>
          </a:p>
          <a:p>
            <a:pPr lvl="1" algn="just">
              <a:lnSpc>
                <a:spcPct val="150000"/>
              </a:lnSpc>
            </a:pPr>
            <a:endParaRPr lang="en-US" sz="1600" dirty="0">
              <a:latin typeface="+mj-lt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6C443101-A910-4477-A4D0-2476560CA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FC12862-BF1D-FCE5-108B-64E8CB062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213837"/>
            <a:ext cx="579120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spcBef>
                <a:spcPct val="0"/>
              </a:spcBef>
              <a:buNone/>
              <a:defRPr sz="2400" b="1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IN" dirty="0"/>
              <a:t>General Observation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F7AC9C7-2D20-12D7-6D62-D900EDCEF6CB}"/>
              </a:ext>
            </a:extLst>
          </p:cNvPr>
          <p:cNvGraphicFramePr>
            <a:graphicFrameLocks noGrp="1"/>
          </p:cNvGraphicFramePr>
          <p:nvPr/>
        </p:nvGraphicFramePr>
        <p:xfrm>
          <a:off x="28977" y="914401"/>
          <a:ext cx="12134046" cy="5672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972">
                  <a:extLst>
                    <a:ext uri="{9D8B030D-6E8A-4147-A177-3AD203B41FA5}">
                      <a16:colId xmlns:a16="http://schemas.microsoft.com/office/drawing/2014/main" val="3875801750"/>
                    </a:ext>
                  </a:extLst>
                </a:gridCol>
                <a:gridCol w="11186074">
                  <a:extLst>
                    <a:ext uri="{9D8B030D-6E8A-4147-A177-3AD203B41FA5}">
                      <a16:colId xmlns:a16="http://schemas.microsoft.com/office/drawing/2014/main" val="119524972"/>
                    </a:ext>
                  </a:extLst>
                </a:gridCol>
              </a:tblGrid>
              <a:tr h="501251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2000" b="1" strike="noStrike" kern="1200" spc="-1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S. No.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2000" b="1" strike="noStrike" kern="1200" spc="-1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Description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831183"/>
                  </a:ext>
                </a:extLst>
              </a:tr>
              <a:tr h="50125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n-lt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Active Saksham App Growers:</a:t>
                      </a:r>
                      <a:r>
                        <a:rPr lang="en-US" sz="2000" dirty="0"/>
                        <a:t> Installed – 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40,540</a:t>
                      </a:r>
                      <a:r>
                        <a:rPr lang="en-US" sz="2000" dirty="0"/>
                        <a:t> / Active – </a:t>
                      </a:r>
                      <a:r>
                        <a:rPr lang="en-US" sz="2000" b="1" dirty="0"/>
                        <a:t>20,415</a:t>
                      </a:r>
                      <a:endParaRPr lang="en-US" sz="2000" dirty="0"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4255362"/>
                  </a:ext>
                </a:extLst>
              </a:tr>
              <a:tr h="50125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n-lt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GPS Installed in Center Trucks:</a:t>
                      </a:r>
                      <a:r>
                        <a:rPr lang="en-US" sz="2000" dirty="0"/>
                        <a:t> </a:t>
                      </a:r>
                      <a:r>
                        <a:rPr lang="en-US" sz="2000" b="1" dirty="0"/>
                        <a:t>298</a:t>
                      </a:r>
                      <a:endParaRPr lang="en-US" sz="2000" dirty="0"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569878"/>
                  </a:ext>
                </a:extLst>
              </a:tr>
              <a:tr h="63441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n-lt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Weighbridges (Gate + Centers):</a:t>
                      </a:r>
                      <a:r>
                        <a:rPr lang="en-US" sz="2000" dirty="0"/>
                        <a:t> Total – </a:t>
                      </a:r>
                      <a:r>
                        <a:rPr lang="en-US" sz="2000" b="1" dirty="0"/>
                        <a:t>107</a:t>
                      </a:r>
                      <a:r>
                        <a:rPr lang="en-US" sz="2000" dirty="0"/>
                        <a:t>, Active – </a:t>
                      </a:r>
                      <a:r>
                        <a:rPr lang="en-US" sz="2000" b="1" dirty="0"/>
                        <a:t>107</a:t>
                      </a:r>
                      <a:br>
                        <a:rPr lang="en-US" sz="2000" dirty="0"/>
                      </a:br>
                      <a:endParaRPr 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5606710"/>
                  </a:ext>
                </a:extLst>
              </a:tr>
              <a:tr h="50125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n-lt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Truck Received &amp; Total Weight:</a:t>
                      </a:r>
                      <a:r>
                        <a:rPr lang="en-US" sz="2000" dirty="0"/>
                        <a:t> </a:t>
                      </a:r>
                      <a:r>
                        <a:rPr lang="en-US" sz="2000" b="1" dirty="0"/>
                        <a:t> 20675  NOS</a:t>
                      </a:r>
                      <a:r>
                        <a:rPr lang="en-US" sz="2000" dirty="0"/>
                        <a:t> Trucks / </a:t>
                      </a:r>
                      <a:r>
                        <a:rPr lang="en-US" sz="2000" b="1" dirty="0"/>
                        <a:t>5294908 QTLS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02274"/>
                  </a:ext>
                </a:extLst>
              </a:tr>
              <a:tr h="50125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n-lt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/>
                        <a:t>This Week Truck Received &amp; Weight:</a:t>
                      </a:r>
                      <a:r>
                        <a:rPr lang="en-US" sz="2000" dirty="0"/>
                        <a:t> </a:t>
                      </a:r>
                      <a:r>
                        <a:rPr lang="en-US" sz="2000" b="1" dirty="0"/>
                        <a:t> 1679 NOS</a:t>
                      </a:r>
                      <a:r>
                        <a:rPr lang="en-US" sz="2000" dirty="0"/>
                        <a:t> Trucks / </a:t>
                      </a:r>
                      <a:r>
                        <a:rPr lang="en-US" sz="2000" b="1" dirty="0"/>
                        <a:t>457991 QTLS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948310"/>
                  </a:ext>
                </a:extLst>
              </a:tr>
              <a:tr h="50125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n-lt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/>
                        <a:t>Total Purchase (Grower &amp; </a:t>
                      </a:r>
                      <a:r>
                        <a:rPr lang="en-US" sz="2000" b="1" dirty="0" err="1"/>
                        <a:t>Purchy</a:t>
                      </a:r>
                      <a:r>
                        <a:rPr lang="en-US" sz="2000" b="1" dirty="0"/>
                        <a:t>):</a:t>
                      </a:r>
                      <a:r>
                        <a:rPr lang="en-US" sz="2000" dirty="0"/>
                        <a:t> Grower – </a:t>
                      </a:r>
                      <a:r>
                        <a:rPr lang="en-US" sz="2000" b="1" dirty="0"/>
                        <a:t>51486</a:t>
                      </a:r>
                      <a:r>
                        <a:rPr lang="en-US" sz="2000" dirty="0"/>
                        <a:t> </a:t>
                      </a:r>
                      <a:r>
                        <a:rPr lang="en-US" sz="2000" b="1" dirty="0"/>
                        <a:t>NOS</a:t>
                      </a:r>
                      <a:r>
                        <a:rPr lang="en-US" sz="2000" dirty="0"/>
                        <a:t> , </a:t>
                      </a:r>
                      <a:r>
                        <a:rPr lang="en-US" sz="2000" dirty="0" err="1"/>
                        <a:t>Purchy</a:t>
                      </a:r>
                      <a:r>
                        <a:rPr lang="en-US" sz="2000" dirty="0"/>
                        <a:t>  </a:t>
                      </a:r>
                      <a:r>
                        <a:rPr lang="en-US" sz="2000" b="1" dirty="0"/>
                        <a:t>198856</a:t>
                      </a:r>
                      <a:r>
                        <a:rPr lang="en-US" sz="2000" dirty="0"/>
                        <a:t>– </a:t>
                      </a:r>
                      <a:r>
                        <a:rPr lang="en-US" sz="2000" b="1" dirty="0"/>
                        <a:t> NOS</a:t>
                      </a:r>
                      <a:r>
                        <a:rPr lang="en-US" sz="2000" dirty="0"/>
                        <a:t> Weight </a:t>
                      </a:r>
                      <a:r>
                        <a:rPr lang="en-US" sz="2000" b="1" dirty="0"/>
                        <a:t>8500369</a:t>
                      </a:r>
                      <a:r>
                        <a:rPr lang="en-US" sz="2000" dirty="0"/>
                        <a:t>-</a:t>
                      </a:r>
                      <a:r>
                        <a:rPr lang="en-US" sz="2000" b="1" dirty="0"/>
                        <a:t> QTLS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6145798"/>
                  </a:ext>
                </a:extLst>
              </a:tr>
              <a:tr h="68957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n-lt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This Week Purchase (Grower &amp; </a:t>
                      </a:r>
                      <a:r>
                        <a:rPr lang="en-US" sz="2000" b="1" dirty="0" err="1"/>
                        <a:t>Purchy</a:t>
                      </a:r>
                      <a:r>
                        <a:rPr lang="en-US" sz="2000" b="1" dirty="0"/>
                        <a:t>):</a:t>
                      </a:r>
                      <a:r>
                        <a:rPr lang="en-US" sz="2000" dirty="0"/>
                        <a:t> Grower – </a:t>
                      </a:r>
                      <a:r>
                        <a:rPr lang="en-US" sz="2000" b="1" dirty="0"/>
                        <a:t>12515 </a:t>
                      </a:r>
                      <a:r>
                        <a:rPr lang="en-US" sz="1800" b="1" dirty="0"/>
                        <a:t>NOS</a:t>
                      </a:r>
                      <a:r>
                        <a:rPr lang="en-US" sz="2400" b="1" dirty="0"/>
                        <a:t>,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Purchy</a:t>
                      </a:r>
                      <a:r>
                        <a:rPr lang="en-US" sz="2000" dirty="0"/>
                        <a:t> – </a:t>
                      </a:r>
                      <a:r>
                        <a:rPr lang="en-US" sz="2000" b="1" dirty="0"/>
                        <a:t>17252 </a:t>
                      </a:r>
                      <a:r>
                        <a:rPr lang="en-US" sz="1800" b="1" dirty="0"/>
                        <a:t>NOS</a:t>
                      </a:r>
                      <a:r>
                        <a:rPr lang="en-US" sz="2000" dirty="0"/>
                        <a:t> ,Weight – </a:t>
                      </a:r>
                      <a:r>
                        <a:rPr lang="en-US" sz="2000" b="1" dirty="0"/>
                        <a:t>735671 QTLS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 QTLS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0657975"/>
                  </a:ext>
                </a:extLst>
              </a:tr>
              <a:tr h="50125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n-lt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FY 2024-25</a:t>
                      </a:r>
                      <a:r>
                        <a:rPr lang="en-US" sz="2000" b="1" dirty="0"/>
                        <a:t>(Grower &amp; </a:t>
                      </a:r>
                      <a:r>
                        <a:rPr lang="en-US" sz="2000" b="1" dirty="0" err="1"/>
                        <a:t>Purchy</a:t>
                      </a:r>
                      <a:r>
                        <a:rPr lang="en-US" sz="2000" b="1" dirty="0"/>
                        <a:t>):</a:t>
                      </a:r>
                      <a:r>
                        <a:rPr lang="en-US" sz="2000" dirty="0"/>
                        <a:t> </a:t>
                      </a: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-62703 NOS ,</a:t>
                      </a:r>
                      <a:r>
                        <a:rPr lang="en-US" sz="20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Purchy</a:t>
                      </a: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-339568 NOS, Weight -14416592 ,</a:t>
                      </a:r>
                      <a:r>
                        <a:rPr lang="en-US" sz="2000" b="1" dirty="0"/>
                        <a:t>QTLS</a:t>
                      </a:r>
                      <a:endParaRPr lang="en-US" sz="20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5347122"/>
                  </a:ext>
                </a:extLst>
              </a:tr>
              <a:tr h="50125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n-lt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 </a:t>
                      </a: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FY 2024-25 </a:t>
                      </a:r>
                      <a:r>
                        <a:rPr lang="en-US" sz="2000" b="1" dirty="0"/>
                        <a:t>Till 10 Jan (Grower &amp; </a:t>
                      </a:r>
                      <a:r>
                        <a:rPr lang="en-US" sz="2000" b="1" dirty="0" err="1"/>
                        <a:t>Purchy</a:t>
                      </a:r>
                      <a:r>
                        <a:rPr lang="en-US" sz="2000" b="1" dirty="0"/>
                        <a:t>):</a:t>
                      </a: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 Grower-52989, Nos </a:t>
                      </a:r>
                      <a:r>
                        <a:rPr lang="en-US" sz="20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Purchy</a:t>
                      </a: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-180860, NOS Weight -7786924 QTLS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9244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42238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1"/>
          </p:nvPr>
        </p:nvSpPr>
        <p:spPr>
          <a:xfrm>
            <a:off x="5867400" y="1942657"/>
            <a:ext cx="5943600" cy="104620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000" b="1" dirty="0"/>
              <a:t>EHS</a:t>
            </a:r>
          </a:p>
          <a:p>
            <a:pPr marL="0" indent="0" algn="ctr">
              <a:buNone/>
            </a:pPr>
            <a:r>
              <a:rPr lang="en-US" sz="6000" b="1" dirty="0"/>
              <a:t> </a:t>
            </a:r>
          </a:p>
          <a:p>
            <a:pPr marL="0" indent="0" algn="ctr">
              <a:buNone/>
            </a:pPr>
            <a:endParaRPr lang="en-US" sz="6000" b="1" dirty="0"/>
          </a:p>
          <a:p>
            <a:pPr marL="0" indent="0" algn="ctr">
              <a:buNone/>
            </a:pPr>
            <a:endParaRPr lang="en-US" sz="6000" b="1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71600"/>
            <a:ext cx="4114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10" y="2233210"/>
            <a:ext cx="764390" cy="128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8664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1C7525A-C8A4-619A-4ACE-4A0293F27C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pPr algn="ctr"/>
            <a:r>
              <a:rPr lang="en-US" sz="5400" b="1"/>
              <a:t>CANE</a:t>
            </a:r>
          </a:p>
        </p:txBody>
      </p:sp>
      <p:pic>
        <p:nvPicPr>
          <p:cNvPr id="14" name="Picture Placeholder 13" descr="A picture containing outdoor, sky, grass, plant&#10;&#10;Description automatically generated">
            <a:extLst>
              <a:ext uri="{FF2B5EF4-FFF2-40B4-BE49-F238E27FC236}">
                <a16:creationId xmlns:a16="http://schemas.microsoft.com/office/drawing/2014/main" id="{32DE7C71-3CD3-110A-4BAA-49AFCD23A3E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8" r="23858"/>
          <a:stretch/>
        </p:blipFill>
        <p:spPr>
          <a:xfrm>
            <a:off x="0" y="0"/>
            <a:ext cx="5378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58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9D6ADCF-4D63-AA66-071A-1991A0100028}"/>
              </a:ext>
            </a:extLst>
          </p:cNvPr>
          <p:cNvSpPr/>
          <p:nvPr/>
        </p:nvSpPr>
        <p:spPr>
          <a:xfrm>
            <a:off x="0" y="2930205"/>
            <a:ext cx="3007586" cy="37497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EE545AA-831B-66CC-2BB8-E99BA9649DAC}"/>
              </a:ext>
            </a:extLst>
          </p:cNvPr>
          <p:cNvSpPr/>
          <p:nvPr/>
        </p:nvSpPr>
        <p:spPr>
          <a:xfrm>
            <a:off x="1885568" y="14445"/>
            <a:ext cx="1808608" cy="982677"/>
          </a:xfrm>
          <a:prstGeom prst="ellipse">
            <a:avLst/>
          </a:prstGeom>
          <a:solidFill>
            <a:srgbClr val="FFC500"/>
          </a:solidFill>
          <a:ln>
            <a:solidFill>
              <a:srgbClr val="FFC5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3D775DE3-C2A7-27F8-09B2-0FA0F7341FB3}"/>
              </a:ext>
            </a:extLst>
          </p:cNvPr>
          <p:cNvSpPr txBox="1">
            <a:spLocks/>
          </p:cNvSpPr>
          <p:nvPr/>
        </p:nvSpPr>
        <p:spPr>
          <a:xfrm>
            <a:off x="2209279" y="88914"/>
            <a:ext cx="3016276" cy="68499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b="1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3C3C3C">
                    <a:lumMod val="50000"/>
                  </a:srgbClr>
                </a:solidFill>
                <a:effectLst/>
                <a:uLnTx/>
                <a:uFillTx/>
                <a:latin typeface="Nexa Heavy"/>
                <a:ea typeface="+mj-ea"/>
                <a:cs typeface="+mj-cs"/>
              </a:rPr>
              <a:t>EHS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Nexa Heavy"/>
              <a:ea typeface="+mj-ea"/>
              <a:cs typeface="+mj-cs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66F569D-4904-BC26-D743-686708DC5C0D}"/>
              </a:ext>
            </a:extLst>
          </p:cNvPr>
          <p:cNvCxnSpPr>
            <a:cxnSpLocks/>
          </p:cNvCxnSpPr>
          <p:nvPr/>
        </p:nvCxnSpPr>
        <p:spPr>
          <a:xfrm>
            <a:off x="0" y="2905391"/>
            <a:ext cx="1219200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AAEABB-D58F-3347-19D1-11AB027A1854}"/>
              </a:ext>
            </a:extLst>
          </p:cNvPr>
          <p:cNvCxnSpPr>
            <a:cxnSpLocks/>
          </p:cNvCxnSpPr>
          <p:nvPr/>
        </p:nvCxnSpPr>
        <p:spPr>
          <a:xfrm flipH="1">
            <a:off x="6147687" y="0"/>
            <a:ext cx="13302" cy="2570689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39CE51F-0715-4DC4-F348-AACB887F0DCC}"/>
              </a:ext>
            </a:extLst>
          </p:cNvPr>
          <p:cNvSpPr txBox="1"/>
          <p:nvPr/>
        </p:nvSpPr>
        <p:spPr>
          <a:xfrm>
            <a:off x="-3698" y="6486198"/>
            <a:ext cx="614665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TBT</a:t>
            </a:r>
            <a:r>
              <a:rPr lang="en-IN" sz="1400" dirty="0">
                <a:solidFill>
                  <a:srgbClr val="3C3C3C"/>
                </a:solidFill>
                <a:latin typeface="Arial"/>
              </a:rPr>
              <a:t> at Distillery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935889D-0EE8-027D-1C19-3A1163D3DFDB}"/>
              </a:ext>
            </a:extLst>
          </p:cNvPr>
          <p:cNvSpPr/>
          <p:nvPr/>
        </p:nvSpPr>
        <p:spPr>
          <a:xfrm>
            <a:off x="9262183" y="2961649"/>
            <a:ext cx="2912329" cy="3807433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44DCDF-D94C-E6B0-CFF3-2DA95A0644AC}"/>
              </a:ext>
            </a:extLst>
          </p:cNvPr>
          <p:cNvSpPr txBox="1"/>
          <p:nvPr/>
        </p:nvSpPr>
        <p:spPr>
          <a:xfrm>
            <a:off x="0" y="539851"/>
            <a:ext cx="417880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kumimoji="0" lang="en-IN" sz="1400" b="1" i="0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New Initiatives</a:t>
            </a:r>
            <a:r>
              <a:rPr lang="en-IN" sz="1200" dirty="0">
                <a:solidFill>
                  <a:srgbClr val="3C3C3C"/>
                </a:solidFill>
                <a:latin typeface="Arial"/>
              </a:rPr>
              <a:t> </a:t>
            </a:r>
          </a:p>
          <a:p>
            <a:pPr defTabSz="457200"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sz="1200" dirty="0">
                <a:solidFill>
                  <a:srgbClr val="3C3C3C"/>
                </a:solidFill>
                <a:latin typeface="Arial"/>
              </a:rPr>
              <a:t>Implementation of reflection/radium tapes  ( Paint/tapes)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.at both the roadside trees and pols for proper marking and clearance of way. For cane vehicles in foggy season)</a:t>
            </a:r>
            <a:endParaRPr lang="en-US" sz="1200" dirty="0">
              <a:solidFill>
                <a:srgbClr val="3C3C3C"/>
              </a:solidFill>
              <a:latin typeface="Arial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>
              <a:solidFill>
                <a:srgbClr val="3C3C3C"/>
              </a:solidFill>
              <a:latin typeface="Arial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solidFill>
                  <a:srgbClr val="3C3C3C"/>
                </a:solidFill>
                <a:latin typeface="Arial"/>
              </a:rPr>
              <a:t>3. Work Based Tool -Box Training conducted.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>
              <a:solidFill>
                <a:srgbClr val="3C3C3C"/>
              </a:solidFill>
              <a:latin typeface="Arial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>
              <a:solidFill>
                <a:srgbClr val="3C3C3C"/>
              </a:solidFill>
              <a:latin typeface="Arial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solidFill>
                  <a:srgbClr val="3C3C3C"/>
                </a:solidFill>
                <a:latin typeface="Arial"/>
              </a:rPr>
              <a:t>.</a:t>
            </a:r>
          </a:p>
          <a:p>
            <a:pPr defTabSz="457200"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indent="-342900" defTabSz="457200">
              <a:buFont typeface="+mj-lt"/>
              <a:buAutoNum type="arabicPeriod"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91E6EC8-FA29-0DB2-DA0B-A0D35F531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20797" y="122627"/>
            <a:ext cx="2525628" cy="263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D8A1F65-8032-F16B-F66C-001A9387EC29}"/>
              </a:ext>
            </a:extLst>
          </p:cNvPr>
          <p:cNvGraphicFramePr>
            <a:graphicFrameLocks noGrp="1"/>
          </p:cNvGraphicFramePr>
          <p:nvPr/>
        </p:nvGraphicFramePr>
        <p:xfrm>
          <a:off x="4178106" y="189497"/>
          <a:ext cx="3420558" cy="252555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08061">
                  <a:extLst>
                    <a:ext uri="{9D8B030D-6E8A-4147-A177-3AD203B41FA5}">
                      <a16:colId xmlns:a16="http://schemas.microsoft.com/office/drawing/2014/main" val="2636051275"/>
                    </a:ext>
                  </a:extLst>
                </a:gridCol>
                <a:gridCol w="2097712">
                  <a:extLst>
                    <a:ext uri="{9D8B030D-6E8A-4147-A177-3AD203B41FA5}">
                      <a16:colId xmlns:a16="http://schemas.microsoft.com/office/drawing/2014/main" val="1761214574"/>
                    </a:ext>
                  </a:extLst>
                </a:gridCol>
                <a:gridCol w="714785">
                  <a:extLst>
                    <a:ext uri="{9D8B030D-6E8A-4147-A177-3AD203B41FA5}">
                      <a16:colId xmlns:a16="http://schemas.microsoft.com/office/drawing/2014/main" val="455133926"/>
                    </a:ext>
                  </a:extLst>
                </a:gridCol>
              </a:tblGrid>
              <a:tr h="46259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u="none" strike="noStrike" dirty="0">
                          <a:effectLst/>
                        </a:rPr>
                        <a:t>Sr No 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1" u="none" strike="noStrike" dirty="0">
                          <a:effectLst/>
                        </a:rPr>
                        <a:t> Incident 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3rd</a:t>
                      </a: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Week Jan-26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23320179"/>
                  </a:ext>
                </a:extLst>
              </a:tr>
              <a:tr h="20947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u="none" strike="noStrike" dirty="0">
                          <a:effectLst/>
                        </a:rPr>
                        <a:t> Near Miss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0080244"/>
                  </a:ext>
                </a:extLst>
              </a:tr>
              <a:tr h="20947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u="none" strike="noStrike" dirty="0">
                          <a:effectLst/>
                        </a:rPr>
                        <a:t> First Aid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58229479"/>
                  </a:ext>
                </a:extLst>
              </a:tr>
              <a:tr h="20947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u="none" strike="noStrike" dirty="0">
                          <a:effectLst/>
                        </a:rPr>
                        <a:t> Minor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63445445"/>
                  </a:ext>
                </a:extLst>
              </a:tr>
              <a:tr h="20947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u="none" strike="noStrike" dirty="0">
                          <a:effectLst/>
                        </a:rPr>
                        <a:t> Major/Fatality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68271668"/>
                  </a:ext>
                </a:extLst>
              </a:tr>
              <a:tr h="20947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u="none" strike="noStrike" dirty="0">
                          <a:effectLst/>
                        </a:rPr>
                        <a:t> Fire Incident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08426238"/>
                  </a:ext>
                </a:extLst>
              </a:tr>
              <a:tr h="34015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6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u="none" strike="noStrike" dirty="0">
                          <a:effectLst/>
                        </a:rPr>
                        <a:t>Unsafe Act/unsafe behaviour</a:t>
                      </a:r>
                    </a:p>
                    <a:p>
                      <a:pPr algn="l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Unsafe conditions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5928686"/>
                  </a:ext>
                </a:extLst>
              </a:tr>
              <a:tr h="67398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7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Training conducted</a:t>
                      </a:r>
                    </a:p>
                    <a:p>
                      <a:pPr algn="l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Participants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42221900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2386C30F-ED64-C21B-E139-6ECF315C9226}"/>
              </a:ext>
            </a:extLst>
          </p:cNvPr>
          <p:cNvSpPr/>
          <p:nvPr/>
        </p:nvSpPr>
        <p:spPr>
          <a:xfrm>
            <a:off x="6180308" y="2927782"/>
            <a:ext cx="3081873" cy="3807433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B48521-6F61-16FF-3C67-53A83D8BFE89}"/>
              </a:ext>
            </a:extLst>
          </p:cNvPr>
          <p:cNvSpPr txBox="1"/>
          <p:nvPr/>
        </p:nvSpPr>
        <p:spPr>
          <a:xfrm>
            <a:off x="6156311" y="6501438"/>
            <a:ext cx="603569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</a:t>
            </a:r>
            <a:r>
              <a:rPr lang="en-IN" dirty="0">
                <a:solidFill>
                  <a:srgbClr val="3C3C3C"/>
                </a:solidFill>
                <a:latin typeface="Arial"/>
              </a:rPr>
              <a:t>TBT at Sugar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group of men wearing hard hats&#10;&#10;AI-generated content may be incorrect.">
            <a:extLst>
              <a:ext uri="{FF2B5EF4-FFF2-40B4-BE49-F238E27FC236}">
                <a16:creationId xmlns:a16="http://schemas.microsoft.com/office/drawing/2014/main" id="{768805E4-BB4E-89AE-2DA0-E5BDB434A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7" y="2961649"/>
            <a:ext cx="2943772" cy="3499737"/>
          </a:xfrm>
          <a:prstGeom prst="rect">
            <a:avLst/>
          </a:prstGeom>
        </p:spPr>
      </p:pic>
      <p:pic>
        <p:nvPicPr>
          <p:cNvPr id="12" name="Picture 11" descr="A group of people in hard hats standing in a line&#10;&#10;AI-generated content may be incorrect.">
            <a:extLst>
              <a:ext uri="{FF2B5EF4-FFF2-40B4-BE49-F238E27FC236}">
                <a16:creationId xmlns:a16="http://schemas.microsoft.com/office/drawing/2014/main" id="{FE81507F-29E2-38F6-09DA-7581AEB71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250" y="2934104"/>
            <a:ext cx="3120567" cy="3544943"/>
          </a:xfrm>
          <a:prstGeom prst="rect">
            <a:avLst/>
          </a:prstGeom>
        </p:spPr>
      </p:pic>
      <p:pic>
        <p:nvPicPr>
          <p:cNvPr id="24" name="Picture 23" descr="A person standing next to a truck&#10;&#10;AI-generated content may be incorrect.">
            <a:extLst>
              <a:ext uri="{FF2B5EF4-FFF2-40B4-BE49-F238E27FC236}">
                <a16:creationId xmlns:a16="http://schemas.microsoft.com/office/drawing/2014/main" id="{D5A02F4C-F098-DF53-AD35-2212A67DA8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481" y="2990850"/>
            <a:ext cx="3047213" cy="1903133"/>
          </a:xfrm>
          <a:prstGeom prst="rect">
            <a:avLst/>
          </a:prstGeom>
        </p:spPr>
      </p:pic>
      <p:pic>
        <p:nvPicPr>
          <p:cNvPr id="25" name="Picture 24" descr="A person wearing a hard hat and holding a pole&#10;&#10;AI-generated content may be incorrect.">
            <a:extLst>
              <a:ext uri="{FF2B5EF4-FFF2-40B4-BE49-F238E27FC236}">
                <a16:creationId xmlns:a16="http://schemas.microsoft.com/office/drawing/2014/main" id="{B869121E-0EFD-CEEB-4DC3-9C5B1A479D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4778" y="4893983"/>
            <a:ext cx="3049916" cy="1607455"/>
          </a:xfrm>
          <a:prstGeom prst="rect">
            <a:avLst/>
          </a:prstGeom>
        </p:spPr>
      </p:pic>
      <p:pic>
        <p:nvPicPr>
          <p:cNvPr id="26" name="Picture 25" descr="A steering wheel and dashboard of a car&#10;&#10;AI-generated content may be incorrect.">
            <a:extLst>
              <a:ext uri="{FF2B5EF4-FFF2-40B4-BE49-F238E27FC236}">
                <a16:creationId xmlns:a16="http://schemas.microsoft.com/office/drawing/2014/main" id="{CDBD81C0-F356-C75B-2DD4-B7DB739EF0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6178" y="3031946"/>
            <a:ext cx="2854005" cy="1903133"/>
          </a:xfrm>
          <a:prstGeom prst="rect">
            <a:avLst/>
          </a:prstGeom>
        </p:spPr>
      </p:pic>
      <p:pic>
        <p:nvPicPr>
          <p:cNvPr id="27" name="Picture 26" descr="A close up of a truck&#10;&#10;AI-generated content may be incorrect.">
            <a:extLst>
              <a:ext uri="{FF2B5EF4-FFF2-40B4-BE49-F238E27FC236}">
                <a16:creationId xmlns:a16="http://schemas.microsoft.com/office/drawing/2014/main" id="{89823E65-E796-9961-91A2-3C3E809847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4402" y="4893984"/>
            <a:ext cx="2854005" cy="155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5871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-6309" y="228600"/>
            <a:ext cx="1212210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Bore Well Water Details</a:t>
            </a:r>
            <a:endParaRPr kumimoji="0" lang="en-US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2B129047-732D-6CB7-8253-D7321DCDECC8}"/>
              </a:ext>
            </a:extLst>
          </p:cNvPr>
          <p:cNvGraphicFramePr>
            <a:graphicFrameLocks/>
          </p:cNvGraphicFramePr>
          <p:nvPr/>
        </p:nvGraphicFramePr>
        <p:xfrm>
          <a:off x="533399" y="1181100"/>
          <a:ext cx="10829925" cy="5162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574916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1236E-4622-851F-3D0A-38CD184FE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>
            <a:extLst>
              <a:ext uri="{FF2B5EF4-FFF2-40B4-BE49-F238E27FC236}">
                <a16:creationId xmlns:a16="http://schemas.microsoft.com/office/drawing/2014/main" id="{D264C7A9-1D17-F615-0BC6-E1878E77F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309" y="228600"/>
            <a:ext cx="1212210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Bore Well Water Details</a:t>
            </a:r>
            <a:endParaRPr kumimoji="0" lang="en-US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5B3604A-A142-E9C6-943B-24574D369380}"/>
              </a:ext>
            </a:extLst>
          </p:cNvPr>
          <p:cNvGraphicFramePr>
            <a:graphicFrameLocks/>
          </p:cNvGraphicFramePr>
          <p:nvPr/>
        </p:nvGraphicFramePr>
        <p:xfrm>
          <a:off x="390525" y="1219200"/>
          <a:ext cx="11077575" cy="4591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798736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C7F19-6504-1942-865D-4BCD4DC76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>
            <a:extLst>
              <a:ext uri="{FF2B5EF4-FFF2-40B4-BE49-F238E27FC236}">
                <a16:creationId xmlns:a16="http://schemas.microsoft.com/office/drawing/2014/main" id="{48E370F5-6523-66C2-CCB0-1D766EB23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309" y="228601"/>
            <a:ext cx="1212210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Effluent Flow &amp; Parameters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4829950-DA58-68FE-2DD3-5288692BB51A}"/>
              </a:ext>
            </a:extLst>
          </p:cNvPr>
          <p:cNvGraphicFramePr>
            <a:graphicFrameLocks/>
          </p:cNvGraphicFramePr>
          <p:nvPr/>
        </p:nvGraphicFramePr>
        <p:xfrm>
          <a:off x="561975" y="1190625"/>
          <a:ext cx="11087100" cy="4838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779723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sky, city, outdoor, scene">
            <a:extLst>
              <a:ext uri="{FF2B5EF4-FFF2-40B4-BE49-F238E27FC236}">
                <a16:creationId xmlns:a16="http://schemas.microsoft.com/office/drawing/2014/main" id="{0FE5397A-BC5A-F185-E625-8FEB95E1CBB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8" b="20158"/>
          <a:stretch>
            <a:fillRect/>
          </a:stretch>
        </p:blipFill>
        <p:spPr/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E5F3C05-9282-AB0B-AFF6-CA35D4745189}"/>
              </a:ext>
            </a:extLst>
          </p:cNvPr>
          <p:cNvSpPr/>
          <p:nvPr/>
        </p:nvSpPr>
        <p:spPr>
          <a:xfrm>
            <a:off x="0" y="-51371"/>
            <a:ext cx="12192000" cy="4850383"/>
          </a:xfrm>
          <a:prstGeom prst="rect">
            <a:avLst/>
          </a:prstGeom>
          <a:solidFill>
            <a:srgbClr val="00000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BA1A78-4D66-A1AD-ACA7-456116E5E6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5199998"/>
            <a:ext cx="1859491" cy="91179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0A0946-8FE4-902F-20C0-586752C47D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55750" y="2027237"/>
            <a:ext cx="6892925" cy="744538"/>
          </a:xfrm>
        </p:spPr>
        <p:txBody>
          <a:bodyPr/>
          <a:lstStyle/>
          <a:p>
            <a:r>
              <a:rPr lang="en-US" sz="5400" b="1">
                <a:solidFill>
                  <a:schemeClr val="bg1"/>
                </a:solidFill>
              </a:rPr>
              <a:t>Thank You!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12B2AA1-A992-58D5-85D3-79F42414D572}"/>
              </a:ext>
            </a:extLst>
          </p:cNvPr>
          <p:cNvCxnSpPr>
            <a:cxnSpLocks/>
          </p:cNvCxnSpPr>
          <p:nvPr/>
        </p:nvCxnSpPr>
        <p:spPr>
          <a:xfrm>
            <a:off x="6004053" y="5246214"/>
            <a:ext cx="0" cy="838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7E3EC4B0-841D-345E-E163-9BEC2A1CB3F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5" r="3866"/>
          <a:stretch/>
        </p:blipFill>
        <p:spPr>
          <a:xfrm>
            <a:off x="3428257" y="5284003"/>
            <a:ext cx="2121588" cy="89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36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1"/>
          </p:nvPr>
        </p:nvSpPr>
        <p:spPr>
          <a:xfrm>
            <a:off x="7152640" y="2068809"/>
            <a:ext cx="4200700" cy="72434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/>
              <a:t>ENGINEERING  </a:t>
            </a:r>
          </a:p>
          <a:p>
            <a:pPr marL="0" indent="0" algn="ctr">
              <a:buNone/>
            </a:pPr>
            <a:endParaRPr lang="en-US" b="1"/>
          </a:p>
          <a:p>
            <a:pPr marL="0" indent="0" algn="ctr">
              <a:buNone/>
            </a:pPr>
            <a:endParaRPr lang="en-US" b="1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B75D1EF-7C02-BEB2-AB00-066331C066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71"/>
          <a:stretch/>
        </p:blipFill>
        <p:spPr bwMode="auto">
          <a:xfrm>
            <a:off x="0" y="0"/>
            <a:ext cx="518160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8412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76B49FA-22BB-44F5-8EFA-E5C56FA3907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2231034" y="84892"/>
            <a:ext cx="78486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2500" b="1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General Observations of the Week </a:t>
            </a:r>
            <a:endParaRPr lang="en-IN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6C443101-A910-4477-A4D0-2476560CA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E09E6883-2703-9D77-B3CA-39D9AE9F77BD}"/>
              </a:ext>
            </a:extLst>
          </p:cNvPr>
          <p:cNvGraphicFramePr>
            <a:graphicFrameLocks noGrp="1"/>
          </p:cNvGraphicFramePr>
          <p:nvPr/>
        </p:nvGraphicFramePr>
        <p:xfrm>
          <a:off x="228601" y="4626371"/>
          <a:ext cx="1173479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7701">
                  <a:extLst>
                    <a:ext uri="{9D8B030D-6E8A-4147-A177-3AD203B41FA5}">
                      <a16:colId xmlns:a16="http://schemas.microsoft.com/office/drawing/2014/main" val="3889048054"/>
                    </a:ext>
                  </a:extLst>
                </a:gridCol>
                <a:gridCol w="2104651">
                  <a:extLst>
                    <a:ext uri="{9D8B030D-6E8A-4147-A177-3AD203B41FA5}">
                      <a16:colId xmlns:a16="http://schemas.microsoft.com/office/drawing/2014/main" val="3374905877"/>
                    </a:ext>
                  </a:extLst>
                </a:gridCol>
                <a:gridCol w="1759135">
                  <a:extLst>
                    <a:ext uri="{9D8B030D-6E8A-4147-A177-3AD203B41FA5}">
                      <a16:colId xmlns:a16="http://schemas.microsoft.com/office/drawing/2014/main" val="2422154425"/>
                    </a:ext>
                  </a:extLst>
                </a:gridCol>
                <a:gridCol w="1708606">
                  <a:extLst>
                    <a:ext uri="{9D8B030D-6E8A-4147-A177-3AD203B41FA5}">
                      <a16:colId xmlns:a16="http://schemas.microsoft.com/office/drawing/2014/main" val="1917891858"/>
                    </a:ext>
                  </a:extLst>
                </a:gridCol>
                <a:gridCol w="1914705">
                  <a:extLst>
                    <a:ext uri="{9D8B030D-6E8A-4147-A177-3AD203B41FA5}">
                      <a16:colId xmlns:a16="http://schemas.microsoft.com/office/drawing/2014/main" val="2177121396"/>
                    </a:ext>
                  </a:extLst>
                </a:gridCol>
              </a:tblGrid>
              <a:tr h="274836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Particulars</a:t>
                      </a:r>
                      <a:endParaRPr lang="en-IN" sz="16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Weekly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Till 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872547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lvl="1"/>
                      <a:endParaRPr lang="en-IN" sz="16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SN.  25-26</a:t>
                      </a:r>
                      <a:endParaRPr lang="en-IN" sz="16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SN.  24-25</a:t>
                      </a:r>
                      <a:endParaRPr lang="en-IN" sz="16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SN.  25-26</a:t>
                      </a:r>
                      <a:endParaRPr lang="en-IN" sz="16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SN.  24-25</a:t>
                      </a:r>
                      <a:endParaRPr lang="en-IN" sz="16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57964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Hours Worked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145" marR="7145" marT="71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166.11</a:t>
                      </a:r>
                      <a:endParaRPr lang="en-IN" sz="1600" b="1" dirty="0">
                        <a:solidFill>
                          <a:srgbClr val="0070C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166.47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1978.54</a:t>
                      </a:r>
                      <a:endParaRPr lang="en-IN" sz="1600" b="1" dirty="0">
                        <a:solidFill>
                          <a:srgbClr val="0070C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1976.23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293604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Hours Available</a:t>
                      </a:r>
                      <a:endParaRPr lang="en-IN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168.00</a:t>
                      </a:r>
                      <a:endParaRPr lang="en-IN" sz="1600" b="1" dirty="0">
                        <a:solidFill>
                          <a:srgbClr val="0070C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168.00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2016.00</a:t>
                      </a:r>
                      <a:endParaRPr lang="en-IN" sz="1600" b="1" dirty="0">
                        <a:solidFill>
                          <a:srgbClr val="0070C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2016.00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560231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marL="457200" lvl="1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Hours Utilized (%)</a:t>
                      </a:r>
                    </a:p>
                  </a:txBody>
                  <a:tcPr marL="7144" marR="7144" marT="71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98.92</a:t>
                      </a:r>
                      <a:endParaRPr lang="en-IN" sz="1600" b="1" dirty="0">
                        <a:solidFill>
                          <a:srgbClr val="0070C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99.28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98.16</a:t>
                      </a:r>
                      <a:endParaRPr lang="en-IN" sz="1600" b="1" dirty="0">
                        <a:solidFill>
                          <a:srgbClr val="0070C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98.03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008429"/>
                  </a:ext>
                </a:extLst>
              </a:tr>
            </a:tbl>
          </a:graphicData>
        </a:graphic>
      </p:graphicFrame>
      <p:sp>
        <p:nvSpPr>
          <p:cNvPr id="4" name="TextBox 4">
            <a:extLst>
              <a:ext uri="{FF2B5EF4-FFF2-40B4-BE49-F238E27FC236}">
                <a16:creationId xmlns:a16="http://schemas.microsoft.com/office/drawing/2014/main" id="{106DA1C1-0EBD-EED8-AC07-88C62600A6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1" y="995818"/>
            <a:ext cx="11734798" cy="30480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2500" b="1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just"/>
            <a:r>
              <a:rPr lang="en-US" sz="1800" b="0" dirty="0"/>
              <a:t>	</a:t>
            </a:r>
            <a:endParaRPr lang="en-US" sz="1800" dirty="0"/>
          </a:p>
          <a:p>
            <a:pPr algn="just"/>
            <a:r>
              <a:rPr lang="en-US" sz="1800" dirty="0">
                <a:solidFill>
                  <a:schemeClr val="tx1"/>
                </a:solidFill>
              </a:rPr>
              <a:t>	The plant operation was smooth and consistent in last week. In Last week total 7.345 L </a:t>
            </a:r>
            <a:r>
              <a:rPr lang="en-US" sz="1800" dirty="0" err="1">
                <a:solidFill>
                  <a:schemeClr val="tx1"/>
                </a:solidFill>
              </a:rPr>
              <a:t>Qtls</a:t>
            </a:r>
            <a:r>
              <a:rPr lang="en-US" sz="1800" dirty="0">
                <a:solidFill>
                  <a:schemeClr val="tx1"/>
                </a:solidFill>
              </a:rPr>
              <a:t>. cane 	crushed 	@ 1.049/day.</a:t>
            </a:r>
          </a:p>
          <a:p>
            <a:pPr algn="just"/>
            <a:endParaRPr lang="en-US" sz="1800" dirty="0">
              <a:solidFill>
                <a:schemeClr val="tx1"/>
              </a:solidFill>
            </a:endParaRPr>
          </a:p>
          <a:p>
            <a:pPr algn="just"/>
            <a:endParaRPr lang="en-US" sz="1800" dirty="0">
              <a:solidFill>
                <a:schemeClr val="tx1"/>
              </a:solidFill>
            </a:endParaRP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 Dated 13.01.26: Initially feeder drum tripped on overload. then IRC No-4 Chain tail shaft support got 	broken  &amp;  Mill No-3 both juice line to Mill No-2 found choked with bagasse and Cleaned </a:t>
            </a:r>
            <a:r>
              <a:rPr lang="en-US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stoppage 1.49 	</a:t>
            </a:r>
            <a:r>
              <a:rPr lang="en-US" b="1" dirty="0" err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Hrs</a:t>
            </a:r>
            <a:r>
              <a:rPr lang="en-US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/>
            <a:endParaRPr lang="en-US" sz="1800" b="0" dirty="0">
              <a:solidFill>
                <a:schemeClr val="tx1"/>
              </a:solidFill>
            </a:endParaRPr>
          </a:p>
          <a:p>
            <a:pPr algn="just"/>
            <a:r>
              <a:rPr lang="en-US" sz="1800" b="0" dirty="0">
                <a:solidFill>
                  <a:schemeClr val="tx1"/>
                </a:solidFill>
              </a:rPr>
              <a:t>	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sz="2100" b="0" dirty="0">
                <a:solidFill>
                  <a:schemeClr val="tx1"/>
                </a:solidFill>
              </a:rPr>
              <a:t>    Dated 16.01.&amp; 17.01: Crush regulated due to shortage of Cane ( 1.02 &amp; 1.035)</a:t>
            </a:r>
            <a:endParaRPr lang="en-IN" sz="1600" b="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10ECB6C-AD2B-930B-74AC-470E6AE05E03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5753100" cy="1809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53100">
                  <a:extLst>
                    <a:ext uri="{9D8B030D-6E8A-4147-A177-3AD203B41FA5}">
                      <a16:colId xmlns:a16="http://schemas.microsoft.com/office/drawing/2014/main" val="3438120883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 Mill No-3 both </a:t>
                      </a:r>
                      <a:r>
                        <a:rPr lang="en-US" sz="1000" u="none" strike="noStrike" dirty="0" err="1">
                          <a:effectLst/>
                        </a:rPr>
                        <a:t>jiuce</a:t>
                      </a:r>
                      <a:r>
                        <a:rPr lang="en-US" sz="1000" u="none" strike="noStrike" dirty="0">
                          <a:effectLst/>
                        </a:rPr>
                        <a:t> line to Mill No-2 found choked with bagasse and Cleaned.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0632688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3DD29E9-BD08-4EC4-D1BD-1B60999CD952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5753100" cy="1809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53100">
                  <a:extLst>
                    <a:ext uri="{9D8B030D-6E8A-4147-A177-3AD203B41FA5}">
                      <a16:colId xmlns:a16="http://schemas.microsoft.com/office/drawing/2014/main" val="3545712443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 Mill No-3 both </a:t>
                      </a:r>
                      <a:r>
                        <a:rPr lang="en-US" sz="1000" u="none" strike="noStrike" dirty="0" err="1">
                          <a:effectLst/>
                        </a:rPr>
                        <a:t>jiuce</a:t>
                      </a:r>
                      <a:r>
                        <a:rPr lang="en-US" sz="1000" u="none" strike="noStrike" dirty="0">
                          <a:effectLst/>
                        </a:rPr>
                        <a:t> line to Mill No-2 found choked with bagasse and Cleaned.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6453164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43A7C47-7166-D766-AA30-28B4868121C1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5753100" cy="1809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53100">
                  <a:extLst>
                    <a:ext uri="{9D8B030D-6E8A-4147-A177-3AD203B41FA5}">
                      <a16:colId xmlns:a16="http://schemas.microsoft.com/office/drawing/2014/main" val="4024308475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 Mill No-3 both </a:t>
                      </a:r>
                      <a:r>
                        <a:rPr lang="en-US" sz="1000" u="none" strike="noStrike" dirty="0" err="1">
                          <a:effectLst/>
                        </a:rPr>
                        <a:t>jiuce</a:t>
                      </a:r>
                      <a:r>
                        <a:rPr lang="en-US" sz="1000" u="none" strike="noStrike" dirty="0">
                          <a:effectLst/>
                        </a:rPr>
                        <a:t> line to Mill No-2 found choked with bagasse and Cleaned.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533434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FC177D9-75C5-7D14-6505-9BA918D4221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5753100" cy="1809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53100">
                  <a:extLst>
                    <a:ext uri="{9D8B030D-6E8A-4147-A177-3AD203B41FA5}">
                      <a16:colId xmlns:a16="http://schemas.microsoft.com/office/drawing/2014/main" val="2623544553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 Mill No-3 both </a:t>
                      </a:r>
                      <a:r>
                        <a:rPr lang="en-US" sz="1000" u="none" strike="noStrike" dirty="0" err="1">
                          <a:effectLst/>
                        </a:rPr>
                        <a:t>jiuce</a:t>
                      </a:r>
                      <a:r>
                        <a:rPr lang="en-US" sz="1000" u="none" strike="noStrike" dirty="0">
                          <a:effectLst/>
                        </a:rPr>
                        <a:t> line to Mill No-2 found choked with bagasse and Cleaned.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05585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161523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950*436"/>
  <p:tag name="TABLE_ENDDRAG_RECT" val="0*68*950*43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27*418"/>
  <p:tag name="TABLE_ENDDRAG_RECT" val="728*73*227*41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DcR_SlideID>ea6477f2-fcac-4d04-982a-ad7b1eb3c057</DcR_SlideID>
</file>

<file path=customXml/itemProps1.xml><?xml version="1.0" encoding="utf-8"?>
<ds:datastoreItem xmlns:ds="http://schemas.openxmlformats.org/officeDocument/2006/customXml" ds:itemID="{9E14C147-37AD-44EF-A531-AE98223D99B6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3848</TotalTime>
  <Words>9333</Words>
  <Application>Microsoft Office PowerPoint</Application>
  <PresentationFormat>Widescreen</PresentationFormat>
  <Paragraphs>4298</Paragraphs>
  <Slides>74</Slides>
  <Notes>43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5" baseType="lpstr">
      <vt:lpstr>Office Theme</vt:lpstr>
      <vt:lpstr>PowerPoint Presentation</vt:lpstr>
      <vt:lpstr>PowerPoint Presentation</vt:lpstr>
      <vt:lpstr>SPE Weekly Snapshot</vt:lpstr>
      <vt:lpstr>SPE Weekly Snapshot – Total Losses</vt:lpstr>
      <vt:lpstr>Comparison with Nearby as on 17.01.26</vt:lpstr>
      <vt:lpstr>Pol Balance as on 17.01.26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Stoppages, Actions &amp; RCA for the Week</vt:lpstr>
      <vt:lpstr>Total  Stoppages  CONPARETIVE SUMMARY - INCIDENCE REPORT Mill Stoppage.</vt:lpstr>
      <vt:lpstr>PowerPoint Presentation</vt:lpstr>
      <vt:lpstr>Sugar Power Consumption Breakup ( MWH) 11.01.2026 to 17.01.2026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General Observation</vt:lpstr>
      <vt:lpstr>PowerPoint Presentation</vt:lpstr>
      <vt:lpstr>Weekly Sugar Production – DS House</vt:lpstr>
      <vt:lpstr>Weekly Sugar Production – RS House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OPERATIONAL PARAMETERS     30.85 MW PP (150 TPH BOILER)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For Season 25-26   </vt:lpstr>
      <vt:lpstr>TOTAL LOSSES</vt:lpstr>
      <vt:lpstr>PowerPoint Presentation</vt:lpstr>
      <vt:lpstr>PowerPoint Presentation</vt:lpstr>
      <vt:lpstr>  KPI Target Vs Achieved </vt:lpstr>
      <vt:lpstr>Cane Crushed Data  Capacity Wise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Kuldeep Sharma</dc:creator>
  <cp:lastModifiedBy>GSML AIRA</cp:lastModifiedBy>
  <cp:revision>300</cp:revision>
  <cp:lastPrinted>2022-06-19T14:07:10Z</cp:lastPrinted>
  <dcterms:created xsi:type="dcterms:W3CDTF">2013-09-11T06:19:56Z</dcterms:created>
  <dcterms:modified xsi:type="dcterms:W3CDTF">2026-02-02T04:23:37Z</dcterms:modified>
</cp:coreProperties>
</file>